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6"/>
  </p:notesMasterIdLst>
  <p:handoutMasterIdLst>
    <p:handoutMasterId r:id="rId37"/>
  </p:handoutMasterIdLst>
  <p:sldIdLst>
    <p:sldId id="450" r:id="rId2"/>
    <p:sldId id="451" r:id="rId3"/>
    <p:sldId id="453" r:id="rId4"/>
    <p:sldId id="454" r:id="rId5"/>
    <p:sldId id="424" r:id="rId6"/>
    <p:sldId id="439" r:id="rId7"/>
    <p:sldId id="440" r:id="rId8"/>
    <p:sldId id="438" r:id="rId9"/>
    <p:sldId id="441" r:id="rId10"/>
    <p:sldId id="443" r:id="rId11"/>
    <p:sldId id="444" r:id="rId12"/>
    <p:sldId id="445" r:id="rId13"/>
    <p:sldId id="446" r:id="rId14"/>
    <p:sldId id="448" r:id="rId15"/>
    <p:sldId id="457" r:id="rId16"/>
    <p:sldId id="458" r:id="rId17"/>
    <p:sldId id="461" r:id="rId18"/>
    <p:sldId id="459" r:id="rId19"/>
    <p:sldId id="473" r:id="rId20"/>
    <p:sldId id="449" r:id="rId21"/>
    <p:sldId id="474" r:id="rId22"/>
    <p:sldId id="465" r:id="rId23"/>
    <p:sldId id="466" r:id="rId24"/>
    <p:sldId id="467" r:id="rId25"/>
    <p:sldId id="468" r:id="rId26"/>
    <p:sldId id="469" r:id="rId27"/>
    <p:sldId id="470" r:id="rId28"/>
    <p:sldId id="452" r:id="rId29"/>
    <p:sldId id="476" r:id="rId30"/>
    <p:sldId id="462" r:id="rId31"/>
    <p:sldId id="464" r:id="rId32"/>
    <p:sldId id="471" r:id="rId33"/>
    <p:sldId id="472" r:id="rId34"/>
    <p:sldId id="463" r:id="rId3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830199"/>
    <a:srgbClr val="00008C"/>
    <a:srgbClr val="F81504"/>
    <a:srgbClr val="59113A"/>
    <a:srgbClr val="5B0747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1" autoAdjust="0"/>
    <p:restoredTop sz="94038" autoAdjust="0"/>
  </p:normalViewPr>
  <p:slideViewPr>
    <p:cSldViewPr>
      <p:cViewPr>
        <p:scale>
          <a:sx n="66" d="100"/>
          <a:sy n="66" d="100"/>
        </p:scale>
        <p:origin x="-28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66E5134-5417-441B-AA02-8B7905ECEE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9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BAB33A5-81A0-4C38-AC7C-ADC37E173B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smtClean="0"/>
              <a:t>TO KNOW MORE ABOUT THE PROJECT: </a:t>
            </a:r>
          </a:p>
          <a:p>
            <a:endParaRPr lang="ca-ES" smtClean="0"/>
          </a:p>
          <a:p>
            <a:r>
              <a:rPr lang="ca-ES" smtClean="0"/>
              <a:t>WISE's interactive activities encourage analytical thinking and reflection.</a:t>
            </a:r>
          </a:p>
          <a:p>
            <a:r>
              <a:rPr lang="ca-ES" smtClean="0"/>
              <a:t>WISE puts Web resources at students' disposal while focusing and directing their inquiry.</a:t>
            </a:r>
          </a:p>
          <a:p>
            <a:r>
              <a:rPr lang="ca-ES" smtClean="0"/>
              <a:t>Special pop-up windows let students seek guidance and take notes while viewing and evaluating WISE evidence.</a:t>
            </a:r>
          </a:p>
          <a:p>
            <a:r>
              <a:rPr lang="ca-ES" smtClean="0"/>
              <a:t>WISE's visualization and modeling tools let students organize evidence to support or refute theories, visualize relationships among variables, and analyze data.</a:t>
            </a:r>
          </a:p>
          <a:p>
            <a:r>
              <a:rPr lang="ca-ES" smtClean="0"/>
              <a:t>WISE stores student work, so students can revisit and edit their work, and teachers can evaluate their work and provide feedback, all on-line.</a:t>
            </a:r>
          </a:p>
          <a:p>
            <a:r>
              <a:rPr lang="ca-ES" smtClean="0"/>
              <a:t>WISE's open-ended design allows teachers to customize projects to fit their curriculum and to design new activities.</a:t>
            </a:r>
          </a:p>
          <a:p>
            <a:endParaRPr lang="ca-ES" smtClean="0"/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A27C5-2A47-4F1A-A53A-72525EAFD14E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(a) enables students to engage in open-ended investigations of complex and diverse scientific data according (b) supports students’ reflective inquiry by providing the tools for organizing data to be used as evidence and integrating a space where the data can be interpreted and explained.</a:t>
            </a:r>
            <a:endParaRPr lang="ca-ES" smtClean="0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CB959A-D49B-4093-A212-8C95757EB0D4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Marcador de imagen de diapositiva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smtClean="0"/>
              <a:t>Project started in 2008 and will finish in 2011.</a:t>
            </a:r>
          </a:p>
          <a:p>
            <a:r>
              <a:rPr lang="ca-ES" smtClean="0"/>
              <a:t>Digital Support for Inquiry, Collaboration, and Reflection on Socio-scientific Debates (CoReflect)</a:t>
            </a:r>
          </a:p>
        </p:txBody>
      </p:sp>
      <p:sp>
        <p:nvSpPr>
          <p:cNvPr id="2969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F9EC8-62BC-471E-A361-7D4193AD98F6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7840663" y="188913"/>
          <a:ext cx="1227137" cy="1111250"/>
        </p:xfrm>
        <a:graphic>
          <a:graphicData uri="http://schemas.openxmlformats.org/presentationml/2006/ole">
            <p:oleObj spid="_x0000_s1026" name="Photo Editor Photo" r:id="rId14" imgW="6400000" imgH="5792008" progId="">
              <p:embed/>
            </p:oleObj>
          </a:graphicData>
        </a:graphic>
      </p:graphicFrame>
      <p:sp>
        <p:nvSpPr>
          <p:cNvPr id="309266" name="Text Box 18"/>
          <p:cNvSpPr txBox="1">
            <a:spLocks noChangeArrowheads="1"/>
          </p:cNvSpPr>
          <p:nvPr userDrawn="1"/>
        </p:nvSpPr>
        <p:spPr bwMode="auto">
          <a:xfrm>
            <a:off x="222250" y="623728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400" b="1"/>
          </a:p>
        </p:txBody>
      </p:sp>
      <p:sp>
        <p:nvSpPr>
          <p:cNvPr id="3092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8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DMW, CALRG, May 2010 </a:t>
            </a:r>
          </a:p>
        </p:txBody>
      </p:sp>
      <p:sp>
        <p:nvSpPr>
          <p:cNvPr id="309269" name="Line 21"/>
          <p:cNvSpPr>
            <a:spLocks noChangeShapeType="1"/>
          </p:cNvSpPr>
          <p:nvPr userDrawn="1"/>
        </p:nvSpPr>
        <p:spPr bwMode="auto">
          <a:xfrm>
            <a:off x="468313" y="6165850"/>
            <a:ext cx="7991475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830199"/>
          </a:solidFill>
          <a:latin typeface="Comic Sans MS" pitchFamily="66" charset="0"/>
        </a:defRPr>
      </a:lvl9pPr>
    </p:titleStyle>
    <p:bodyStyle>
      <a:lvl1pPr marL="536575" indent="-536575" algn="l" rtl="0" eaLnBrk="0" fontAlgn="base" hangingPunct="0">
        <a:spcBef>
          <a:spcPct val="30000"/>
        </a:spcBef>
        <a:spcAft>
          <a:spcPct val="0"/>
        </a:spcAft>
        <a:buClr>
          <a:srgbClr val="F81504"/>
        </a:buClr>
        <a:buFont typeface="Wingdings 3" pitchFamily="18" charset="2"/>
        <a:buChar char=""/>
        <a:defRPr sz="2400">
          <a:solidFill>
            <a:srgbClr val="00008C"/>
          </a:solidFill>
          <a:latin typeface="+mn-lt"/>
          <a:ea typeface="+mn-ea"/>
          <a:cs typeface="+mn-cs"/>
        </a:defRPr>
      </a:lvl1pPr>
      <a:lvl2pPr marL="1262063" indent="-546100" algn="l" rtl="0" eaLnBrk="0" fontAlgn="base" hangingPunct="0">
        <a:spcBef>
          <a:spcPct val="30000"/>
        </a:spcBef>
        <a:spcAft>
          <a:spcPct val="0"/>
        </a:spcAft>
        <a:buClr>
          <a:srgbClr val="660066"/>
        </a:buClr>
        <a:buSzPct val="110000"/>
        <a:buFont typeface="Wingdings 3" pitchFamily="18" charset="2"/>
        <a:buChar char=""/>
        <a:defRPr sz="2400">
          <a:solidFill>
            <a:srgbClr val="00008C"/>
          </a:solidFill>
          <a:latin typeface="+mn-lt"/>
        </a:defRPr>
      </a:lvl2pPr>
      <a:lvl3pPr marL="1973263" indent="-531813" algn="l" rtl="0" eaLnBrk="0" fontAlgn="base" hangingPunct="0">
        <a:spcBef>
          <a:spcPct val="30000"/>
        </a:spcBef>
        <a:spcAft>
          <a:spcPct val="0"/>
        </a:spcAft>
        <a:buClr>
          <a:srgbClr val="CC00CC"/>
        </a:buClr>
        <a:buSzPct val="110000"/>
        <a:buFont typeface="Wingdings 3" pitchFamily="18" charset="2"/>
        <a:buChar char=""/>
        <a:defRPr sz="2200">
          <a:solidFill>
            <a:srgbClr val="00008C"/>
          </a:solidFill>
          <a:latin typeface="+mn-lt"/>
        </a:defRPr>
      </a:lvl3pPr>
      <a:lvl4pPr marL="2682875" indent="-530225" algn="l" rtl="0" eaLnBrk="0" fontAlgn="base" hangingPunct="0">
        <a:spcBef>
          <a:spcPct val="30000"/>
        </a:spcBef>
        <a:spcAft>
          <a:spcPct val="0"/>
        </a:spcAft>
        <a:buClr>
          <a:srgbClr val="00008C"/>
        </a:buClr>
        <a:buFont typeface="Wingdings 3" pitchFamily="18" charset="2"/>
        <a:buChar char=""/>
        <a:defRPr sz="2000">
          <a:solidFill>
            <a:srgbClr val="00008C"/>
          </a:solidFill>
          <a:latin typeface="+mn-lt"/>
        </a:defRPr>
      </a:lvl4pPr>
      <a:lvl5pPr marL="3411538" indent="-549275" algn="l" rtl="0" eaLnBrk="0" fontAlgn="base" hangingPunct="0">
        <a:spcBef>
          <a:spcPct val="30000"/>
        </a:spcBef>
        <a:spcAft>
          <a:spcPct val="0"/>
        </a:spcAft>
        <a:buClr>
          <a:srgbClr val="FF6600"/>
        </a:buClr>
        <a:buFont typeface="Wingdings 3" pitchFamily="18" charset="2"/>
        <a:buChar char=""/>
        <a:defRPr b="1">
          <a:solidFill>
            <a:srgbClr val="00008C"/>
          </a:solidFill>
          <a:latin typeface="+mn-lt"/>
        </a:defRPr>
      </a:lvl5pPr>
      <a:lvl6pPr marL="3868738" indent="-549275" algn="l" rtl="0" fontAlgn="base">
        <a:spcBef>
          <a:spcPct val="30000"/>
        </a:spcBef>
        <a:spcAft>
          <a:spcPct val="0"/>
        </a:spcAft>
        <a:buClr>
          <a:srgbClr val="FF6600"/>
        </a:buClr>
        <a:buFont typeface="Wingdings 3" pitchFamily="18" charset="2"/>
        <a:buChar char=""/>
        <a:defRPr b="1">
          <a:solidFill>
            <a:srgbClr val="00008C"/>
          </a:solidFill>
          <a:latin typeface="+mn-lt"/>
        </a:defRPr>
      </a:lvl6pPr>
      <a:lvl7pPr marL="4325938" indent="-549275" algn="l" rtl="0" fontAlgn="base">
        <a:spcBef>
          <a:spcPct val="30000"/>
        </a:spcBef>
        <a:spcAft>
          <a:spcPct val="0"/>
        </a:spcAft>
        <a:buClr>
          <a:srgbClr val="FF6600"/>
        </a:buClr>
        <a:buFont typeface="Wingdings 3" pitchFamily="18" charset="2"/>
        <a:buChar char=""/>
        <a:defRPr b="1">
          <a:solidFill>
            <a:srgbClr val="00008C"/>
          </a:solidFill>
          <a:latin typeface="+mn-lt"/>
        </a:defRPr>
      </a:lvl7pPr>
      <a:lvl8pPr marL="4783138" indent="-549275" algn="l" rtl="0" fontAlgn="base">
        <a:spcBef>
          <a:spcPct val="30000"/>
        </a:spcBef>
        <a:spcAft>
          <a:spcPct val="0"/>
        </a:spcAft>
        <a:buClr>
          <a:srgbClr val="FF6600"/>
        </a:buClr>
        <a:buFont typeface="Wingdings 3" pitchFamily="18" charset="2"/>
        <a:buChar char=""/>
        <a:defRPr b="1">
          <a:solidFill>
            <a:srgbClr val="00008C"/>
          </a:solidFill>
          <a:latin typeface="+mn-lt"/>
        </a:defRPr>
      </a:lvl8pPr>
      <a:lvl9pPr marL="5240338" indent="-549275" algn="l" rtl="0" fontAlgn="base">
        <a:spcBef>
          <a:spcPct val="30000"/>
        </a:spcBef>
        <a:spcAft>
          <a:spcPct val="0"/>
        </a:spcAft>
        <a:buClr>
          <a:srgbClr val="FF6600"/>
        </a:buClr>
        <a:buFont typeface="Wingdings 3" pitchFamily="18" charset="2"/>
        <a:buChar char=""/>
        <a:defRPr b="1">
          <a:solidFill>
            <a:srgbClr val="0000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image" Target="../media/image40.wmf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mw8\Desktop\CBLIS%20keynote%20%20fv%20dmw\wolfsheep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ise.berkeley.edu/pages/intro/wiseIntro01.html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mtClean="0"/>
              <a:t>Where are we going with Computer Based learning in Science? 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860800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Denise Whitelock</a:t>
            </a:r>
          </a:p>
          <a:p>
            <a:pPr>
              <a:lnSpc>
                <a:spcPct val="90000"/>
              </a:lnSpc>
            </a:pPr>
            <a:r>
              <a:rPr lang="en-GB" smtClean="0"/>
              <a:t>The Open University, Walton Hall, </a:t>
            </a:r>
          </a:p>
          <a:p>
            <a:pPr>
              <a:lnSpc>
                <a:spcPct val="90000"/>
              </a:lnSpc>
            </a:pPr>
            <a:r>
              <a:rPr lang="en-GB" smtClean="0"/>
              <a:t>Milton Keynes MK7 6AA</a:t>
            </a:r>
          </a:p>
          <a:p>
            <a:pPr>
              <a:lnSpc>
                <a:spcPct val="90000"/>
              </a:lnSpc>
            </a:pPr>
            <a:r>
              <a:rPr lang="en-GB" smtClean="0"/>
              <a:t>d.m.whitelock@open.ac.uk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359650" cy="1323975"/>
          </a:xfrm>
        </p:spPr>
        <p:txBody>
          <a:bodyPr/>
          <a:lstStyle/>
          <a:p>
            <a:r>
              <a:rPr lang="ca-ES" smtClean="0"/>
              <a:t>STOCHASMOS - SYNERGASIA</a:t>
            </a:r>
            <a:endParaRPr lang="en-GB" smtClean="0"/>
          </a:p>
        </p:txBody>
      </p:sp>
      <p:sp>
        <p:nvSpPr>
          <p:cNvPr id="25602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8439150" cy="2071688"/>
          </a:xfrm>
        </p:spPr>
        <p:txBody>
          <a:bodyPr/>
          <a:lstStyle/>
          <a:p>
            <a:endParaRPr lang="en-US" sz="1000" smtClean="0"/>
          </a:p>
          <a:p>
            <a:r>
              <a:rPr lang="en-US" smtClean="0"/>
              <a:t>Includes a </a:t>
            </a:r>
            <a:r>
              <a:rPr lang="en-US" b="1" smtClean="0"/>
              <a:t>learning environment </a:t>
            </a:r>
            <a:r>
              <a:rPr lang="en-US" smtClean="0"/>
              <a:t>for students to be engaged and reflect on their inquiry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 algn="just"/>
            <a:endParaRPr lang="ca-ES" smtClean="0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5604" name="6 Imagen" descr="dc1ccde183aabee0c677c50173afa4f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636838"/>
            <a:ext cx="64897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359650" cy="1323975"/>
          </a:xfrm>
        </p:spPr>
        <p:txBody>
          <a:bodyPr/>
          <a:lstStyle/>
          <a:p>
            <a:r>
              <a:rPr lang="ca-ES" smtClean="0"/>
              <a:t>STOCHASMOS - SYNERGASIA</a:t>
            </a:r>
            <a:endParaRPr lang="en-GB" smtClean="0"/>
          </a:p>
        </p:txBody>
      </p:sp>
      <p:sp>
        <p:nvSpPr>
          <p:cNvPr id="27650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8439150" cy="1422400"/>
          </a:xfrm>
        </p:spPr>
        <p:txBody>
          <a:bodyPr/>
          <a:lstStyle/>
          <a:p>
            <a:endParaRPr lang="en-US" sz="1000" smtClean="0"/>
          </a:p>
          <a:p>
            <a:r>
              <a:rPr lang="en-US" smtClean="0"/>
              <a:t>And a </a:t>
            </a:r>
            <a:r>
              <a:rPr lang="en-US" b="1" smtClean="0"/>
              <a:t>authoring system</a:t>
            </a:r>
            <a:r>
              <a:rPr lang="en-US" smtClean="0"/>
              <a:t> for teacher to adapt or  create new learning environments. </a:t>
            </a:r>
          </a:p>
          <a:p>
            <a:pPr>
              <a:buFont typeface="Wingdings 3" pitchFamily="18" charset="2"/>
              <a:buNone/>
            </a:pPr>
            <a:r>
              <a:rPr lang="en-US" smtClean="0"/>
              <a:t> </a:t>
            </a:r>
          </a:p>
          <a:p>
            <a:pPr algn="just"/>
            <a:endParaRPr lang="ca-ES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7652" name="4 Imagen" descr="1a65e75bd42860762cf8458b9468b1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636838"/>
            <a:ext cx="6319838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575550" cy="1323975"/>
          </a:xfrm>
        </p:spPr>
        <p:txBody>
          <a:bodyPr/>
          <a:lstStyle/>
          <a:p>
            <a:r>
              <a:rPr lang="ca-ES" smtClean="0"/>
              <a:t>Digital Support for Inquiry, Collaboration, and Reflection on Socio-scientific Debates (CoReflect)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sz="half" idx="1"/>
          </p:nvPr>
        </p:nvSpPr>
        <p:spPr>
          <a:xfrm>
            <a:off x="5292725" y="2852738"/>
            <a:ext cx="3671888" cy="3313112"/>
          </a:xfrm>
        </p:spPr>
        <p:txBody>
          <a:bodyPr/>
          <a:lstStyle/>
          <a:p>
            <a:r>
              <a:rPr lang="en-US" smtClean="0"/>
              <a:t>Empirically-tested, web-based library of interactive inquiry environments  in s</a:t>
            </a:r>
            <a:r>
              <a:rPr lang="ca-ES" smtClean="0"/>
              <a:t>ocioscientific </a:t>
            </a:r>
            <a:r>
              <a:rPr lang="en-US" smtClean="0"/>
              <a:t>issues </a:t>
            </a:r>
          </a:p>
          <a:p>
            <a:endParaRPr lang="en-US" smtClean="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8" y="2060575"/>
            <a:ext cx="5008562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575550" cy="1323975"/>
          </a:xfrm>
        </p:spPr>
        <p:txBody>
          <a:bodyPr/>
          <a:lstStyle/>
          <a:p>
            <a:r>
              <a:rPr lang="ca-ES" smtClean="0"/>
              <a:t/>
            </a:r>
            <a:br>
              <a:rPr lang="ca-ES" smtClean="0"/>
            </a:br>
            <a:r>
              <a:rPr lang="ca-ES" smtClean="0"/>
              <a:t>CoReflect</a:t>
            </a:r>
            <a:br>
              <a:rPr lang="ca-ES" smtClean="0"/>
            </a:br>
            <a:endParaRPr lang="en-GB" smtClean="0"/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4787900" y="1844675"/>
            <a:ext cx="4032250" cy="4349750"/>
          </a:xfrm>
        </p:spPr>
        <p:txBody>
          <a:bodyPr/>
          <a:lstStyle/>
          <a:p>
            <a:r>
              <a:rPr lang="en-US" smtClean="0"/>
              <a:t>Establish a model for the development of sustainable inquiry digital curricula, involving researchers, scientists, and </a:t>
            </a:r>
            <a:r>
              <a:rPr lang="ca-ES" smtClean="0"/>
              <a:t>practicing teachers.</a:t>
            </a: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2276475"/>
            <a:ext cx="41005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575550" cy="1323975"/>
          </a:xfrm>
        </p:spPr>
        <p:txBody>
          <a:bodyPr/>
          <a:lstStyle/>
          <a:p>
            <a:r>
              <a:rPr lang="ca-ES" smtClean="0"/>
              <a:t/>
            </a:r>
            <a:br>
              <a:rPr lang="ca-ES" smtClean="0"/>
            </a:br>
            <a:r>
              <a:rPr lang="ca-ES" smtClean="0"/>
              <a:t>CoReflect</a:t>
            </a:r>
            <a:br>
              <a:rPr lang="ca-ES" smtClean="0"/>
            </a:br>
            <a:endParaRPr lang="en-GB" smtClean="0"/>
          </a:p>
        </p:txBody>
      </p:sp>
      <p:sp>
        <p:nvSpPr>
          <p:cNvPr id="31746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00213"/>
            <a:ext cx="4262438" cy="4349750"/>
          </a:xfrm>
        </p:spPr>
        <p:txBody>
          <a:bodyPr/>
          <a:lstStyle/>
          <a:p>
            <a:r>
              <a:rPr lang="en-US" smtClean="0"/>
              <a:t>Explore the adaptation process through which best practices can be adapted and transferred from one national or cultural </a:t>
            </a:r>
            <a:r>
              <a:rPr lang="ca-ES" smtClean="0"/>
              <a:t>context to another.</a:t>
            </a:r>
            <a:endParaRPr lang="en-US" smtClean="0"/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916113"/>
            <a:ext cx="3959225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Science and Movement</a:t>
            </a:r>
            <a:endParaRPr lang="en-US" smtClean="0"/>
          </a:p>
        </p:txBody>
      </p:sp>
      <p:pic>
        <p:nvPicPr>
          <p:cNvPr id="32770" name="Picture 1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 l="9808" t="17287" r="22536" b="26331"/>
          <a:stretch>
            <a:fillRect/>
          </a:stretch>
        </p:blipFill>
        <p:spPr>
          <a:xfrm>
            <a:off x="179388" y="908050"/>
            <a:ext cx="4248150" cy="2654300"/>
          </a:xfrm>
        </p:spPr>
      </p:pic>
      <p:pic>
        <p:nvPicPr>
          <p:cNvPr id="32771" name="Picture 2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 l="9634" t="16223" r="22260" b="20744"/>
          <a:stretch>
            <a:fillRect/>
          </a:stretch>
        </p:blipFill>
        <p:spPr>
          <a:xfrm>
            <a:off x="4500563" y="2852738"/>
            <a:ext cx="4397375" cy="2900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4" name="Picture 4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 l="9906" t="17435" r="26724" b="20627"/>
          <a:stretch>
            <a:fillRect/>
          </a:stretch>
        </p:blipFill>
        <p:spPr>
          <a:xfrm>
            <a:off x="468313" y="476250"/>
            <a:ext cx="4433887" cy="2771775"/>
          </a:xfrm>
        </p:spPr>
      </p:pic>
      <p:pic>
        <p:nvPicPr>
          <p:cNvPr id="33795" name="Picture 3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 l="9702" t="16760" r="22212" b="21619"/>
          <a:stretch>
            <a:fillRect/>
          </a:stretch>
        </p:blipFill>
        <p:spPr>
          <a:xfrm>
            <a:off x="2987675" y="3284538"/>
            <a:ext cx="5622925" cy="3514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284538"/>
            <a:ext cx="4824413" cy="293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268413"/>
            <a:ext cx="2679700" cy="152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4813"/>
            <a:ext cx="3492500" cy="2609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5724525" y="6237288"/>
            <a:ext cx="2519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spring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3863" y="-2373313"/>
            <a:ext cx="673258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16"/>
          <p:cNvSpPr>
            <a:spLocks noChangeArrowheads="1"/>
          </p:cNvSpPr>
          <p:nvPr/>
        </p:nvSpPr>
        <p:spPr bwMode="auto">
          <a:xfrm>
            <a:off x="166688" y="5962650"/>
            <a:ext cx="8816975" cy="733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B2CADF"/>
            </a:solidFill>
            <a:round/>
            <a:headEnd/>
            <a:tailEnd/>
          </a:ln>
        </p:spPr>
        <p:txBody>
          <a:bodyPr wrap="none" lIns="20016" tIns="10008" rIns="20016" bIns="10008" anchor="ctr"/>
          <a:lstStyle/>
          <a:p>
            <a:pPr defTabSz="200025"/>
            <a:endParaRPr lang="en-US">
              <a:ea typeface="ＭＳ Ｐゴシック"/>
              <a:cs typeface="Arial" charset="0"/>
            </a:endParaRPr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 rot="10800000" flipV="1">
            <a:off x="1252538" y="6227763"/>
            <a:ext cx="226695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300" b="1">
                <a:ea typeface="ＭＳ Ｐゴシック"/>
                <a:cs typeface="Arial" charset="0"/>
              </a:rPr>
              <a:t>www.nquire.org.uk</a:t>
            </a:r>
          </a:p>
        </p:txBody>
      </p:sp>
      <p:pic>
        <p:nvPicPr>
          <p:cNvPr id="35844" name="Picture 10" descr="nQ_orange75_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6183313"/>
            <a:ext cx="7921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1" descr="Sciencescope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0338" y="6186488"/>
            <a:ext cx="288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2" descr="OU-CompSig-CMYK-BLT_Mac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5438" y="6202363"/>
            <a:ext cx="3460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5"/>
          <p:cNvPicPr>
            <a:picLocks noChangeAspect="1" noChangeArrowheads="1"/>
          </p:cNvPicPr>
          <p:nvPr/>
        </p:nvPicPr>
        <p:blipFill>
          <a:blip r:embed="rId6"/>
          <a:srcRect l="5869" t="18701" r="81570" b="64026"/>
          <a:stretch>
            <a:fillRect/>
          </a:stretch>
        </p:blipFill>
        <p:spPr bwMode="auto">
          <a:xfrm>
            <a:off x="8137525" y="6165850"/>
            <a:ext cx="2762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40" descr="2nd_trueform01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70575" y="6215063"/>
            <a:ext cx="7366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0" descr="hadden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82013" y="6167438"/>
            <a:ext cx="3079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1" descr="TEL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9775" y="6165850"/>
            <a:ext cx="6238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AutoShape 16"/>
          <p:cNvSpPr>
            <a:spLocks noChangeArrowheads="1"/>
          </p:cNvSpPr>
          <p:nvPr/>
        </p:nvSpPr>
        <p:spPr bwMode="auto">
          <a:xfrm>
            <a:off x="166688" y="398463"/>
            <a:ext cx="8816975" cy="733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>
            <a:solidFill>
              <a:srgbClr val="B2CADF"/>
            </a:solidFill>
            <a:round/>
            <a:headEnd/>
            <a:tailEnd/>
          </a:ln>
        </p:spPr>
        <p:txBody>
          <a:bodyPr wrap="none" lIns="20016" tIns="10008" rIns="20016" bIns="10008" anchor="ctr"/>
          <a:lstStyle/>
          <a:p>
            <a:pPr defTabSz="200025"/>
            <a:endParaRPr lang="en-US">
              <a:ea typeface="ＭＳ Ｐゴシック"/>
              <a:cs typeface="Arial" charset="0"/>
            </a:endParaRPr>
          </a:p>
        </p:txBody>
      </p:sp>
      <p:grpSp>
        <p:nvGrpSpPr>
          <p:cNvPr id="35852" name="Group 13"/>
          <p:cNvGrpSpPr>
            <a:grpSpLocks/>
          </p:cNvGrpSpPr>
          <p:nvPr/>
        </p:nvGrpSpPr>
        <p:grpSpPr bwMode="auto">
          <a:xfrm>
            <a:off x="576263" y="1554163"/>
            <a:ext cx="7996237" cy="4092575"/>
            <a:chOff x="1958" y="4711"/>
            <a:chExt cx="23582" cy="11383"/>
          </a:xfrm>
        </p:grpSpPr>
        <p:grpSp>
          <p:nvGrpSpPr>
            <p:cNvPr id="35857" name="Group 14"/>
            <p:cNvGrpSpPr>
              <a:grpSpLocks/>
            </p:cNvGrpSpPr>
            <p:nvPr/>
          </p:nvGrpSpPr>
          <p:grpSpPr bwMode="auto">
            <a:xfrm>
              <a:off x="1958" y="10918"/>
              <a:ext cx="10695" cy="5176"/>
              <a:chOff x="2038" y="10918"/>
              <a:chExt cx="10695" cy="5176"/>
            </a:xfrm>
          </p:grpSpPr>
          <p:sp>
            <p:nvSpPr>
              <p:cNvPr id="35930" name="Text Box 50"/>
              <p:cNvSpPr txBox="1">
                <a:spLocks noChangeArrowheads="1"/>
              </p:cNvSpPr>
              <p:nvPr/>
            </p:nvSpPr>
            <p:spPr bwMode="auto">
              <a:xfrm>
                <a:off x="2038" y="10918"/>
                <a:ext cx="10695" cy="2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0016" tIns="10008" rIns="20016" bIns="1000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300">
                    <a:ea typeface="ＭＳ Ｐゴシック"/>
                    <a:cs typeface="ＭＳ Ｐゴシック"/>
                  </a:rPr>
                  <a:t>Participatory design. Involving young learners, teachers, experts and researchers in an iterative process of proposing, designing and running novel evidence-based inquiries.</a:t>
                </a:r>
              </a:p>
            </p:txBody>
          </p:sp>
          <p:grpSp>
            <p:nvGrpSpPr>
              <p:cNvPr id="35931" name="Group 16"/>
              <p:cNvGrpSpPr>
                <a:grpSpLocks/>
              </p:cNvGrpSpPr>
              <p:nvPr/>
            </p:nvGrpSpPr>
            <p:grpSpPr bwMode="auto">
              <a:xfrm>
                <a:off x="3023" y="13826"/>
                <a:ext cx="8724" cy="2268"/>
                <a:chOff x="2723" y="13826"/>
                <a:chExt cx="8724" cy="2268"/>
              </a:xfrm>
            </p:grpSpPr>
            <p:pic>
              <p:nvPicPr>
                <p:cNvPr id="35932" name="Picture 68" descr="PD08_05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8423" y="13826"/>
                  <a:ext cx="3024" cy="22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5933" name="Picture 49" descr="post-its_Sept2009.jpg"/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6234" y="13826"/>
                  <a:ext cx="1700" cy="2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5934" name="Picture 58" descr="decisions_poster2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723" y="13826"/>
                  <a:ext cx="3022" cy="226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35858" name="Group 20"/>
            <p:cNvGrpSpPr>
              <a:grpSpLocks/>
            </p:cNvGrpSpPr>
            <p:nvPr/>
          </p:nvGrpSpPr>
          <p:grpSpPr bwMode="auto">
            <a:xfrm>
              <a:off x="15094" y="10918"/>
              <a:ext cx="10069" cy="5157"/>
              <a:chOff x="14846" y="10922"/>
              <a:chExt cx="10069" cy="5157"/>
            </a:xfrm>
          </p:grpSpPr>
          <p:sp>
            <p:nvSpPr>
              <p:cNvPr id="35894" name="Rectangle 57"/>
              <p:cNvSpPr>
                <a:spLocks noChangeArrowheads="1"/>
              </p:cNvSpPr>
              <p:nvPr/>
            </p:nvSpPr>
            <p:spPr bwMode="auto">
              <a:xfrm>
                <a:off x="14846" y="10922"/>
                <a:ext cx="10069" cy="2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0016" tIns="10008" rIns="20016" bIns="10008">
                <a:spAutoFit/>
              </a:bodyPr>
              <a:lstStyle/>
              <a:p>
                <a:r>
                  <a:rPr lang="en-GB" sz="1300">
                    <a:ea typeface="ＭＳ Ｐゴシック"/>
                    <a:cs typeface="ＭＳ Ｐゴシック"/>
                  </a:rPr>
                  <a:t>Personally meaningful inquiry. Investigations that relate directly to the needs and curiosities of learners. Thinking about everyday ideas in new ways. </a:t>
                </a:r>
              </a:p>
            </p:txBody>
          </p:sp>
          <p:grpSp>
            <p:nvGrpSpPr>
              <p:cNvPr id="35895" name="Group 22"/>
              <p:cNvGrpSpPr>
                <a:grpSpLocks/>
              </p:cNvGrpSpPr>
              <p:nvPr/>
            </p:nvGrpSpPr>
            <p:grpSpPr bwMode="auto">
              <a:xfrm>
                <a:off x="15261" y="13688"/>
                <a:ext cx="9241" cy="2391"/>
                <a:chOff x="15777" y="13688"/>
                <a:chExt cx="9241" cy="2391"/>
              </a:xfrm>
            </p:grpSpPr>
            <p:pic>
              <p:nvPicPr>
                <p:cNvPr id="35896" name="Picture 65" descr="Picture 021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15777" y="13688"/>
                  <a:ext cx="1746" cy="2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5897" name="Picture 48" descr="Lesson 3 Still 3.JPG"/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1996" y="13688"/>
                  <a:ext cx="3022" cy="226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35898" name="Group 25"/>
                <p:cNvGrpSpPr>
                  <a:grpSpLocks/>
                </p:cNvGrpSpPr>
                <p:nvPr/>
              </p:nvGrpSpPr>
              <p:grpSpPr bwMode="auto">
                <a:xfrm>
                  <a:off x="18126" y="13688"/>
                  <a:ext cx="3267" cy="2391"/>
                  <a:chOff x="18135" y="13688"/>
                  <a:chExt cx="3267" cy="2391"/>
                </a:xfrm>
              </p:grpSpPr>
              <p:sp>
                <p:nvSpPr>
                  <p:cNvPr id="35899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135" y="13688"/>
                    <a:ext cx="3261" cy="2337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0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44" y="14008"/>
                    <a:ext cx="864" cy="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How is land used to provide food for my community?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grpSp>
                <p:nvGrpSpPr>
                  <p:cNvPr id="35901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9289" y="13773"/>
                    <a:ext cx="766" cy="635"/>
                    <a:chOff x="19292" y="13773"/>
                    <a:chExt cx="766" cy="635"/>
                  </a:xfrm>
                </p:grpSpPr>
                <p:sp>
                  <p:nvSpPr>
                    <p:cNvPr id="35928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1" y="13773"/>
                      <a:ext cx="635" cy="635"/>
                    </a:xfrm>
                    <a:prstGeom prst="ellipse">
                      <a:avLst/>
                    </a:prstGeom>
                    <a:solidFill>
                      <a:srgbClr val="CFDEEB"/>
                    </a:solidFill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29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92" y="13903"/>
                      <a:ext cx="766" cy="31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17614" tIns="8807" rIns="17614" bIns="8807"/>
                    <a:lstStyle/>
                    <a:p>
                      <a:pPr algn="ctr"/>
                      <a:r>
                        <a:rPr lang="en-GB" sz="300">
                          <a:solidFill>
                            <a:srgbClr val="000000"/>
                          </a:solidFill>
                          <a:ea typeface="ＭＳ Ｐゴシック"/>
                          <a:cs typeface="Arial" charset="0"/>
                        </a:rPr>
                        <a:t>My</a:t>
                      </a:r>
                    </a:p>
                    <a:p>
                      <a:pPr algn="ctr"/>
                      <a:r>
                        <a:rPr lang="en-GB" sz="300">
                          <a:solidFill>
                            <a:srgbClr val="000000"/>
                          </a:solidFill>
                          <a:ea typeface="ＭＳ Ｐゴシック"/>
                          <a:cs typeface="Arial" charset="0"/>
                        </a:rPr>
                        <a:t>Environment</a:t>
                      </a:r>
                      <a:endParaRPr lang="en-GB" sz="300">
                        <a:ea typeface="ＭＳ Ｐゴシック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35902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91" y="15715"/>
                    <a:ext cx="1217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How can I contribute less waste to my community?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grpSp>
                <p:nvGrpSpPr>
                  <p:cNvPr id="35903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49" y="15310"/>
                    <a:ext cx="778" cy="102"/>
                    <a:chOff x="19241" y="15283"/>
                    <a:chExt cx="778" cy="102"/>
                  </a:xfrm>
                </p:grpSpPr>
                <p:sp>
                  <p:nvSpPr>
                    <p:cNvPr id="35926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72" y="15384"/>
                      <a:ext cx="747" cy="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27" name="Line 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41" y="15283"/>
                      <a:ext cx="74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904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8573" y="15067"/>
                    <a:ext cx="635" cy="635"/>
                    <a:chOff x="18573" y="15086"/>
                    <a:chExt cx="629" cy="589"/>
                  </a:xfrm>
                </p:grpSpPr>
                <p:sp>
                  <p:nvSpPr>
                    <p:cNvPr id="3592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573" y="15086"/>
                      <a:ext cx="629" cy="589"/>
                    </a:xfrm>
                    <a:prstGeom prst="ellipse">
                      <a:avLst/>
                    </a:prstGeom>
                    <a:solidFill>
                      <a:srgbClr val="CFDEEB"/>
                    </a:solidFill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2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612" y="15305"/>
                      <a:ext cx="5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17614" tIns="8807" rIns="17614" bIns="8807"/>
                    <a:lstStyle/>
                    <a:p>
                      <a:pPr algn="ctr"/>
                      <a:r>
                        <a:rPr lang="en-GB" sz="300">
                          <a:solidFill>
                            <a:srgbClr val="000000"/>
                          </a:solidFill>
                          <a:ea typeface="ＭＳ Ｐゴシック"/>
                          <a:cs typeface="Arial" charset="0"/>
                        </a:rPr>
                        <a:t>Myself</a:t>
                      </a:r>
                      <a:endParaRPr lang="en-GB" sz="300">
                        <a:ea typeface="ＭＳ Ｐゴシック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35905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0085" y="15066"/>
                    <a:ext cx="635" cy="635"/>
                  </a:xfrm>
                  <a:prstGeom prst="ellipse">
                    <a:avLst/>
                  </a:prstGeom>
                  <a:solidFill>
                    <a:srgbClr val="CFDEEB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5906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029" y="15195"/>
                    <a:ext cx="747" cy="3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pPr algn="ctr"/>
                    <a:r>
                      <a:rPr lang="en-GB" sz="3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My</a:t>
                    </a:r>
                  </a:p>
                  <a:p>
                    <a:pPr algn="ctr"/>
                    <a:r>
                      <a:rPr lang="en-GB" sz="3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Community</a:t>
                    </a:r>
                    <a:endParaRPr lang="en-GB" sz="300">
                      <a:ea typeface="ＭＳ Ｐゴシック"/>
                      <a:cs typeface="Arial" charset="0"/>
                    </a:endParaRPr>
                  </a:p>
                </p:txBody>
              </p:sp>
              <p:sp>
                <p:nvSpPr>
                  <p:cNvPr id="35907" name="Freeform 40"/>
                  <p:cNvSpPr>
                    <a:spLocks/>
                  </p:cNvSpPr>
                  <p:nvPr/>
                </p:nvSpPr>
                <p:spPr bwMode="auto">
                  <a:xfrm>
                    <a:off x="19752" y="15430"/>
                    <a:ext cx="156" cy="315"/>
                  </a:xfrm>
                  <a:custGeom>
                    <a:avLst/>
                    <a:gdLst>
                      <a:gd name="T0" fmla="*/ 0 w 499"/>
                      <a:gd name="T1" fmla="*/ 0 h 431"/>
                      <a:gd name="T2" fmla="*/ 1 w 499"/>
                      <a:gd name="T3" fmla="*/ 76 h 431"/>
                      <a:gd name="T4" fmla="*/ 2 w 499"/>
                      <a:gd name="T5" fmla="*/ 86 h 431"/>
                      <a:gd name="T6" fmla="*/ 0 60000 65536"/>
                      <a:gd name="T7" fmla="*/ 0 60000 65536"/>
                      <a:gd name="T8" fmla="*/ 0 60000 65536"/>
                      <a:gd name="T9" fmla="*/ 0 w 499"/>
                      <a:gd name="T10" fmla="*/ 0 h 431"/>
                      <a:gd name="T11" fmla="*/ 499 w 499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99" h="431">
                        <a:moveTo>
                          <a:pt x="0" y="0"/>
                        </a:moveTo>
                        <a:cubicBezTo>
                          <a:pt x="94" y="147"/>
                          <a:pt x="189" y="295"/>
                          <a:pt x="272" y="363"/>
                        </a:cubicBezTo>
                        <a:cubicBezTo>
                          <a:pt x="355" y="431"/>
                          <a:pt x="461" y="401"/>
                          <a:pt x="499" y="409"/>
                        </a:cubicBezTo>
                      </a:path>
                    </a:pathLst>
                  </a:cu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08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80" y="14529"/>
                    <a:ext cx="1022" cy="4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How does the food waste produced by my community affect the global environment?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sp>
                <p:nvSpPr>
                  <p:cNvPr id="35909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05" y="14054"/>
                    <a:ext cx="943" cy="4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How does global trade impact upon what I eat at different times of the year?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sp>
                <p:nvSpPr>
                  <p:cNvPr id="35910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612" y="15730"/>
                    <a:ext cx="982" cy="3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How can shops help me to be more sustainable?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sp>
                <p:nvSpPr>
                  <p:cNvPr id="35911" name="Freeform 44"/>
                  <p:cNvSpPr>
                    <a:spLocks/>
                  </p:cNvSpPr>
                  <p:nvPr/>
                </p:nvSpPr>
                <p:spPr bwMode="auto">
                  <a:xfrm rot="-8918406">
                    <a:off x="20260" y="14570"/>
                    <a:ext cx="92" cy="223"/>
                  </a:xfrm>
                  <a:custGeom>
                    <a:avLst/>
                    <a:gdLst>
                      <a:gd name="T0" fmla="*/ 0 w 454"/>
                      <a:gd name="T1" fmla="*/ 0 h 431"/>
                      <a:gd name="T2" fmla="*/ 0 w 454"/>
                      <a:gd name="T3" fmla="*/ 13 h 431"/>
                      <a:gd name="T4" fmla="*/ 0 w 454"/>
                      <a:gd name="T5" fmla="*/ 15 h 431"/>
                      <a:gd name="T6" fmla="*/ 0 60000 65536"/>
                      <a:gd name="T7" fmla="*/ 0 60000 65536"/>
                      <a:gd name="T8" fmla="*/ 0 60000 65536"/>
                      <a:gd name="T9" fmla="*/ 0 w 454"/>
                      <a:gd name="T10" fmla="*/ 0 h 431"/>
                      <a:gd name="T11" fmla="*/ 454 w 454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54" h="431">
                        <a:moveTo>
                          <a:pt x="454" y="0"/>
                        </a:moveTo>
                        <a:cubicBezTo>
                          <a:pt x="401" y="147"/>
                          <a:pt x="348" y="295"/>
                          <a:pt x="272" y="363"/>
                        </a:cubicBezTo>
                        <a:cubicBezTo>
                          <a:pt x="196" y="431"/>
                          <a:pt x="45" y="401"/>
                          <a:pt x="0" y="409"/>
                        </a:cubicBezTo>
                      </a:path>
                    </a:pathLst>
                  </a:cu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2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1" y="14718"/>
                    <a:ext cx="864" cy="3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17614" tIns="8807" rIns="17614" bIns="8807"/>
                  <a:lstStyle/>
                  <a:p>
                    <a:r>
                      <a:rPr lang="en-GB" sz="200">
                        <a:solidFill>
                          <a:srgbClr val="000000"/>
                        </a:solidFill>
                        <a:ea typeface="ＭＳ Ｐゴシック"/>
                        <a:cs typeface="Arial" charset="0"/>
                      </a:rPr>
                      <a:t>Do I really need all the packaging on the food I eat?</a:t>
                    </a:r>
                    <a:endParaRPr lang="en-GB">
                      <a:ea typeface="ＭＳ Ｐゴシック"/>
                      <a:cs typeface="Arial" charset="0"/>
                    </a:endParaRPr>
                  </a:p>
                </p:txBody>
              </p:sp>
              <p:sp>
                <p:nvSpPr>
                  <p:cNvPr id="35913" name="Freeform 46"/>
                  <p:cNvSpPr>
                    <a:spLocks/>
                  </p:cNvSpPr>
                  <p:nvPr/>
                </p:nvSpPr>
                <p:spPr bwMode="auto">
                  <a:xfrm rot="8591616">
                    <a:off x="18919" y="14663"/>
                    <a:ext cx="121" cy="227"/>
                  </a:xfrm>
                  <a:custGeom>
                    <a:avLst/>
                    <a:gdLst>
                      <a:gd name="T0" fmla="*/ 0 w 499"/>
                      <a:gd name="T1" fmla="*/ 0 h 431"/>
                      <a:gd name="T2" fmla="*/ 0 w 499"/>
                      <a:gd name="T3" fmla="*/ 15 h 431"/>
                      <a:gd name="T4" fmla="*/ 0 w 499"/>
                      <a:gd name="T5" fmla="*/ 17 h 431"/>
                      <a:gd name="T6" fmla="*/ 0 60000 65536"/>
                      <a:gd name="T7" fmla="*/ 0 60000 65536"/>
                      <a:gd name="T8" fmla="*/ 0 60000 65536"/>
                      <a:gd name="T9" fmla="*/ 0 w 499"/>
                      <a:gd name="T10" fmla="*/ 0 h 431"/>
                      <a:gd name="T11" fmla="*/ 499 w 499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99" h="431">
                        <a:moveTo>
                          <a:pt x="0" y="0"/>
                        </a:moveTo>
                        <a:cubicBezTo>
                          <a:pt x="94" y="147"/>
                          <a:pt x="189" y="295"/>
                          <a:pt x="272" y="363"/>
                        </a:cubicBezTo>
                        <a:cubicBezTo>
                          <a:pt x="355" y="431"/>
                          <a:pt x="461" y="401"/>
                          <a:pt x="499" y="409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4" name="Freeform 47"/>
                  <p:cNvSpPr>
                    <a:spLocks/>
                  </p:cNvSpPr>
                  <p:nvPr/>
                </p:nvSpPr>
                <p:spPr bwMode="auto">
                  <a:xfrm rot="6009725">
                    <a:off x="19061" y="14290"/>
                    <a:ext cx="183" cy="434"/>
                  </a:xfrm>
                  <a:custGeom>
                    <a:avLst/>
                    <a:gdLst>
                      <a:gd name="T0" fmla="*/ 5 w 454"/>
                      <a:gd name="T1" fmla="*/ 0 h 431"/>
                      <a:gd name="T2" fmla="*/ 3 w 454"/>
                      <a:gd name="T3" fmla="*/ 378 h 431"/>
                      <a:gd name="T4" fmla="*/ 0 w 454"/>
                      <a:gd name="T5" fmla="*/ 424 h 431"/>
                      <a:gd name="T6" fmla="*/ 0 60000 65536"/>
                      <a:gd name="T7" fmla="*/ 0 60000 65536"/>
                      <a:gd name="T8" fmla="*/ 0 60000 65536"/>
                      <a:gd name="T9" fmla="*/ 0 w 454"/>
                      <a:gd name="T10" fmla="*/ 0 h 431"/>
                      <a:gd name="T11" fmla="*/ 454 w 454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54" h="431">
                        <a:moveTo>
                          <a:pt x="454" y="0"/>
                        </a:moveTo>
                        <a:cubicBezTo>
                          <a:pt x="401" y="147"/>
                          <a:pt x="348" y="295"/>
                          <a:pt x="272" y="363"/>
                        </a:cubicBezTo>
                        <a:cubicBezTo>
                          <a:pt x="196" y="431"/>
                          <a:pt x="45" y="401"/>
                          <a:pt x="0" y="409"/>
                        </a:cubicBezTo>
                      </a:path>
                    </a:pathLst>
                  </a:cu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5" name="Freeform 48"/>
                  <p:cNvSpPr>
                    <a:spLocks/>
                  </p:cNvSpPr>
                  <p:nvPr/>
                </p:nvSpPr>
                <p:spPr bwMode="auto">
                  <a:xfrm>
                    <a:off x="19319" y="15328"/>
                    <a:ext cx="235" cy="432"/>
                  </a:xfrm>
                  <a:custGeom>
                    <a:avLst/>
                    <a:gdLst>
                      <a:gd name="T0" fmla="*/ 17 w 454"/>
                      <a:gd name="T1" fmla="*/ 0 h 431"/>
                      <a:gd name="T2" fmla="*/ 10 w 454"/>
                      <a:gd name="T3" fmla="*/ 368 h 431"/>
                      <a:gd name="T4" fmla="*/ 0 w 454"/>
                      <a:gd name="T5" fmla="*/ 414 h 431"/>
                      <a:gd name="T6" fmla="*/ 0 60000 65536"/>
                      <a:gd name="T7" fmla="*/ 0 60000 65536"/>
                      <a:gd name="T8" fmla="*/ 0 60000 65536"/>
                      <a:gd name="T9" fmla="*/ 0 w 454"/>
                      <a:gd name="T10" fmla="*/ 0 h 431"/>
                      <a:gd name="T11" fmla="*/ 454 w 454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54" h="431">
                        <a:moveTo>
                          <a:pt x="454" y="0"/>
                        </a:moveTo>
                        <a:cubicBezTo>
                          <a:pt x="401" y="147"/>
                          <a:pt x="348" y="295"/>
                          <a:pt x="272" y="363"/>
                        </a:cubicBezTo>
                        <a:cubicBezTo>
                          <a:pt x="196" y="431"/>
                          <a:pt x="45" y="401"/>
                          <a:pt x="0" y="409"/>
                        </a:cubicBezTo>
                      </a:path>
                    </a:pathLst>
                  </a:cu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16" name="Freeform 49"/>
                  <p:cNvSpPr>
                    <a:spLocks/>
                  </p:cNvSpPr>
                  <p:nvPr/>
                </p:nvSpPr>
                <p:spPr bwMode="auto">
                  <a:xfrm rot="-5400000">
                    <a:off x="20089" y="14251"/>
                    <a:ext cx="247" cy="458"/>
                  </a:xfrm>
                  <a:custGeom>
                    <a:avLst/>
                    <a:gdLst>
                      <a:gd name="T0" fmla="*/ 0 w 499"/>
                      <a:gd name="T1" fmla="*/ 0 h 431"/>
                      <a:gd name="T2" fmla="*/ 8 w 499"/>
                      <a:gd name="T3" fmla="*/ 492 h 431"/>
                      <a:gd name="T4" fmla="*/ 15 w 499"/>
                      <a:gd name="T5" fmla="*/ 555 h 431"/>
                      <a:gd name="T6" fmla="*/ 0 60000 65536"/>
                      <a:gd name="T7" fmla="*/ 0 60000 65536"/>
                      <a:gd name="T8" fmla="*/ 0 60000 65536"/>
                      <a:gd name="T9" fmla="*/ 0 w 499"/>
                      <a:gd name="T10" fmla="*/ 0 h 431"/>
                      <a:gd name="T11" fmla="*/ 499 w 499"/>
                      <a:gd name="T12" fmla="*/ 431 h 4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99" h="431">
                        <a:moveTo>
                          <a:pt x="0" y="0"/>
                        </a:moveTo>
                        <a:cubicBezTo>
                          <a:pt x="94" y="147"/>
                          <a:pt x="189" y="295"/>
                          <a:pt x="272" y="363"/>
                        </a:cubicBezTo>
                        <a:cubicBezTo>
                          <a:pt x="355" y="431"/>
                          <a:pt x="461" y="401"/>
                          <a:pt x="499" y="409"/>
                        </a:cubicBezTo>
                      </a:path>
                    </a:pathLst>
                  </a:cu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5917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9005" y="14396"/>
                    <a:ext cx="1333" cy="636"/>
                    <a:chOff x="19005" y="14396"/>
                    <a:chExt cx="1333" cy="636"/>
                  </a:xfrm>
                </p:grpSpPr>
                <p:grpSp>
                  <p:nvGrpSpPr>
                    <p:cNvPr id="35918" name="Group 51"/>
                    <p:cNvGrpSpPr>
                      <a:grpSpLocks/>
                    </p:cNvGrpSpPr>
                    <p:nvPr/>
                  </p:nvGrpSpPr>
                  <p:grpSpPr bwMode="auto">
                    <a:xfrm rot="302910">
                      <a:off x="19844" y="14396"/>
                      <a:ext cx="494" cy="592"/>
                      <a:chOff x="19837" y="14395"/>
                      <a:chExt cx="455" cy="636"/>
                    </a:xfrm>
                  </p:grpSpPr>
                  <p:sp>
                    <p:nvSpPr>
                      <p:cNvPr id="35922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837" y="14465"/>
                        <a:ext cx="354" cy="566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923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9908" y="14395"/>
                        <a:ext cx="384" cy="58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5919" name="Group 54"/>
                    <p:cNvGrpSpPr>
                      <a:grpSpLocks/>
                    </p:cNvGrpSpPr>
                    <p:nvPr/>
                  </p:nvGrpSpPr>
                  <p:grpSpPr bwMode="auto">
                    <a:xfrm rot="21307947" flipH="1">
                      <a:off x="19005" y="14396"/>
                      <a:ext cx="497" cy="636"/>
                      <a:chOff x="19614" y="14490"/>
                      <a:chExt cx="455" cy="636"/>
                    </a:xfrm>
                  </p:grpSpPr>
                  <p:sp>
                    <p:nvSpPr>
                      <p:cNvPr id="35920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614" y="14560"/>
                        <a:ext cx="354" cy="566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921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9685" y="14490"/>
                        <a:ext cx="384" cy="58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35859" name="Group 57"/>
            <p:cNvGrpSpPr>
              <a:grpSpLocks/>
            </p:cNvGrpSpPr>
            <p:nvPr/>
          </p:nvGrpSpPr>
          <p:grpSpPr bwMode="auto">
            <a:xfrm>
              <a:off x="14717" y="4711"/>
              <a:ext cx="10823" cy="5018"/>
              <a:chOff x="14717" y="4771"/>
              <a:chExt cx="10823" cy="5018"/>
            </a:xfrm>
          </p:grpSpPr>
          <p:sp>
            <p:nvSpPr>
              <p:cNvPr id="35889" name="Text Box 51"/>
              <p:cNvSpPr txBox="1">
                <a:spLocks noChangeArrowheads="1"/>
              </p:cNvSpPr>
              <p:nvPr/>
            </p:nvSpPr>
            <p:spPr bwMode="auto">
              <a:xfrm>
                <a:off x="14717" y="4771"/>
                <a:ext cx="10823" cy="2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0016" tIns="10008" rIns="20016" bIns="10008">
                <a:spAutoFit/>
              </a:bodyPr>
              <a:lstStyle/>
              <a:p>
                <a:r>
                  <a:rPr lang="en-GB" sz="1300">
                    <a:ea typeface="ＭＳ Ｐゴシック"/>
                    <a:cs typeface="ＭＳ Ｐゴシック"/>
                  </a:rPr>
                  <a:t>Connecting learning across contexts. Evidence-based investigations that start in the classroom, continue in less formal settings and move back to the classroom to share and present results. </a:t>
                </a:r>
              </a:p>
            </p:txBody>
          </p:sp>
          <p:grpSp>
            <p:nvGrpSpPr>
              <p:cNvPr id="35890" name="Group 59"/>
              <p:cNvGrpSpPr>
                <a:grpSpLocks/>
              </p:cNvGrpSpPr>
              <p:nvPr/>
            </p:nvGrpSpPr>
            <p:grpSpPr bwMode="auto">
              <a:xfrm>
                <a:off x="14818" y="7522"/>
                <a:ext cx="10620" cy="2267"/>
                <a:chOff x="14709" y="7522"/>
                <a:chExt cx="10620" cy="2267"/>
              </a:xfrm>
            </p:grpSpPr>
            <p:pic>
              <p:nvPicPr>
                <p:cNvPr id="35891" name="Picture 60" descr="CRW_3340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4709" y="7522"/>
                  <a:ext cx="3398" cy="2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5892" name="Picture 61" descr="CRW_3520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8508" y="7522"/>
                  <a:ext cx="3398" cy="2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5893" name="Picture 62" descr="banana_presentation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22307" y="7522"/>
                  <a:ext cx="3022" cy="2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35860" name="Group 63"/>
            <p:cNvGrpSpPr>
              <a:grpSpLocks/>
            </p:cNvGrpSpPr>
            <p:nvPr/>
          </p:nvGrpSpPr>
          <p:grpSpPr bwMode="auto">
            <a:xfrm>
              <a:off x="2094" y="4711"/>
              <a:ext cx="10423" cy="5043"/>
              <a:chOff x="1958" y="4711"/>
              <a:chExt cx="10423" cy="5043"/>
            </a:xfrm>
          </p:grpSpPr>
          <p:sp>
            <p:nvSpPr>
              <p:cNvPr id="35861" name="Text Box 53"/>
              <p:cNvSpPr txBox="1">
                <a:spLocks noChangeArrowheads="1"/>
              </p:cNvSpPr>
              <p:nvPr/>
            </p:nvSpPr>
            <p:spPr bwMode="auto">
              <a:xfrm>
                <a:off x="1958" y="4711"/>
                <a:ext cx="10423" cy="2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0016" tIns="10008" rIns="20016" bIns="1000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300">
                    <a:ea typeface="ＭＳ Ｐゴシック"/>
                    <a:cs typeface="ＭＳ Ｐゴシック"/>
                  </a:rPr>
                  <a:t>Scripted Inquiry learning. Scripts are like dynamic inquiry plans, implemented on personal computers, that guide and structure inquiry learning. </a:t>
                </a:r>
              </a:p>
            </p:txBody>
          </p:sp>
          <p:grpSp>
            <p:nvGrpSpPr>
              <p:cNvPr id="35862" name="Group 65"/>
              <p:cNvGrpSpPr>
                <a:grpSpLocks/>
              </p:cNvGrpSpPr>
              <p:nvPr/>
            </p:nvGrpSpPr>
            <p:grpSpPr bwMode="auto">
              <a:xfrm>
                <a:off x="2115" y="7388"/>
                <a:ext cx="10107" cy="2366"/>
                <a:chOff x="1849" y="7308"/>
                <a:chExt cx="10107" cy="2366"/>
              </a:xfrm>
            </p:grpSpPr>
            <p:pic>
              <p:nvPicPr>
                <p:cNvPr id="35863" name="Picture 66" descr="pi-screen-method-v1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8385" y="7357"/>
                  <a:ext cx="3571" cy="22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35864" name="Group 67"/>
                <p:cNvGrpSpPr>
                  <a:grpSpLocks/>
                </p:cNvGrpSpPr>
                <p:nvPr/>
              </p:nvGrpSpPr>
              <p:grpSpPr bwMode="auto">
                <a:xfrm>
                  <a:off x="1849" y="7308"/>
                  <a:ext cx="5714" cy="2366"/>
                  <a:chOff x="1549" y="7388"/>
                  <a:chExt cx="5714" cy="2366"/>
                </a:xfrm>
              </p:grpSpPr>
              <p:grpSp>
                <p:nvGrpSpPr>
                  <p:cNvPr id="35865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2299" y="7388"/>
                    <a:ext cx="4917" cy="2172"/>
                    <a:chOff x="2299" y="7388"/>
                    <a:chExt cx="4917" cy="2172"/>
                  </a:xfrm>
                </p:grpSpPr>
                <p:sp>
                  <p:nvSpPr>
                    <p:cNvPr id="35884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9" y="7782"/>
                      <a:ext cx="4917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85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9" y="9196"/>
                      <a:ext cx="4917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86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9" y="8474"/>
                      <a:ext cx="4917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87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49" y="7388"/>
                      <a:ext cx="0" cy="2172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88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33" y="7388"/>
                      <a:ext cx="0" cy="2172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866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549" y="7648"/>
                    <a:ext cx="692" cy="1650"/>
                    <a:chOff x="1519" y="7648"/>
                    <a:chExt cx="692" cy="1650"/>
                  </a:xfrm>
                </p:grpSpPr>
                <p:sp>
                  <p:nvSpPr>
                    <p:cNvPr id="35881" name="Text Box 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01" y="7648"/>
                      <a:ext cx="410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Class</a:t>
                      </a:r>
                    </a:p>
                  </p:txBody>
                </p:sp>
                <p:sp>
                  <p:nvSpPr>
                    <p:cNvPr id="35882" name="Text Box 7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23" y="8333"/>
                      <a:ext cx="478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Group</a:t>
                      </a:r>
                    </a:p>
                  </p:txBody>
                </p:sp>
                <p:sp>
                  <p:nvSpPr>
                    <p:cNvPr id="35883" name="Text Box 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19" y="9067"/>
                      <a:ext cx="685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Individual</a:t>
                      </a:r>
                    </a:p>
                  </p:txBody>
                </p:sp>
              </p:grpSp>
              <p:sp>
                <p:nvSpPr>
                  <p:cNvPr id="35867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421" y="9082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68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2420" y="7658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wrap="none" lIns="20016" tIns="10008" rIns="20016" bIns="10008" anchor="ctr"/>
                  <a:lstStyle/>
                  <a:p>
                    <a:pPr algn="ctr"/>
                    <a:endParaRPr lang="en-US"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5869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2" y="8923"/>
                    <a:ext cx="1327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Write my hypothesis</a:t>
                    </a:r>
                  </a:p>
                </p:txBody>
              </p:sp>
              <p:sp>
                <p:nvSpPr>
                  <p:cNvPr id="35870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2" y="7481"/>
                    <a:ext cx="154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Decide what to measure</a:t>
                    </a:r>
                  </a:p>
                </p:txBody>
              </p:sp>
              <p:sp>
                <p:nvSpPr>
                  <p:cNvPr id="35871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2" y="7797"/>
                    <a:ext cx="1500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Decide on our locations</a:t>
                    </a:r>
                  </a:p>
                </p:txBody>
              </p:sp>
              <p:sp>
                <p:nvSpPr>
                  <p:cNvPr id="3587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4296" y="8340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wrap="none" lIns="20016" tIns="10008" rIns="20016" bIns="10008" anchor="ctr"/>
                  <a:lstStyle/>
                  <a:p>
                    <a:pPr algn="ctr"/>
                    <a:endParaRPr lang="en-US"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5873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4" y="8231"/>
                    <a:ext cx="81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Collect data</a:t>
                    </a:r>
                  </a:p>
                </p:txBody>
              </p:sp>
              <p:sp>
                <p:nvSpPr>
                  <p:cNvPr id="35874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5659" y="9083"/>
                    <a:ext cx="227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wrap="none" lIns="20016" tIns="10008" rIns="20016" bIns="10008" anchor="ctr"/>
                  <a:lstStyle/>
                  <a:p>
                    <a:pPr algn="ctr"/>
                    <a:endParaRPr lang="en-US"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35875" name="Text 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32" y="8915"/>
                    <a:ext cx="107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Analyse my data</a:t>
                    </a:r>
                  </a:p>
                </p:txBody>
              </p:sp>
              <p:sp>
                <p:nvSpPr>
                  <p:cNvPr id="35876" name="Text 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18" y="9213"/>
                    <a:ext cx="1445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20016" tIns="10008" rIns="20016" bIns="10008">
                    <a:spAutoFit/>
                  </a:bodyPr>
                  <a:lstStyle/>
                  <a:p>
                    <a:r>
                      <a:rPr lang="en-GB" sz="400">
                        <a:latin typeface="Calibri" pitchFamily="34" charset="0"/>
                        <a:ea typeface="ＭＳ Ｐゴシック"/>
                        <a:cs typeface="ＭＳ Ｐゴシック"/>
                      </a:rPr>
                      <a:t>Decide my conclusions</a:t>
                    </a:r>
                  </a:p>
                </p:txBody>
              </p:sp>
              <p:grpSp>
                <p:nvGrpSpPr>
                  <p:cNvPr id="35877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901" y="9523"/>
                    <a:ext cx="3823" cy="231"/>
                    <a:chOff x="2901" y="9613"/>
                    <a:chExt cx="3823" cy="231"/>
                  </a:xfrm>
                </p:grpSpPr>
                <p:sp>
                  <p:nvSpPr>
                    <p:cNvPr id="35878" name="Text Box 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01" y="9613"/>
                      <a:ext cx="552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Stage 1</a:t>
                      </a:r>
                    </a:p>
                  </p:txBody>
                </p:sp>
                <p:sp>
                  <p:nvSpPr>
                    <p:cNvPr id="35879" name="Text 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62" y="9613"/>
                      <a:ext cx="552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Stage 2</a:t>
                      </a:r>
                    </a:p>
                  </p:txBody>
                </p:sp>
                <p:sp>
                  <p:nvSpPr>
                    <p:cNvPr id="35880" name="Text Box 9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72" y="9613"/>
                      <a:ext cx="552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20016" tIns="10008" rIns="20016" bIns="10008">
                      <a:spAutoFit/>
                    </a:bodyPr>
                    <a:lstStyle/>
                    <a:p>
                      <a:r>
                        <a:rPr lang="en-GB" sz="400" i="1"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Stage 3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35853" name="Group 92"/>
          <p:cNvGrpSpPr>
            <a:grpSpLocks/>
          </p:cNvGrpSpPr>
          <p:nvPr/>
        </p:nvGrpSpPr>
        <p:grpSpPr bwMode="auto">
          <a:xfrm>
            <a:off x="515938" y="511175"/>
            <a:ext cx="8799512" cy="508000"/>
            <a:chOff x="1523" y="1450"/>
            <a:chExt cx="25947" cy="1410"/>
          </a:xfrm>
        </p:grpSpPr>
        <p:sp>
          <p:nvSpPr>
            <p:cNvPr id="35854" name="Text Box 14"/>
            <p:cNvSpPr txBox="1">
              <a:spLocks noChangeArrowheads="1"/>
            </p:cNvSpPr>
            <p:nvPr/>
          </p:nvSpPr>
          <p:spPr bwMode="auto">
            <a:xfrm>
              <a:off x="3257" y="1504"/>
              <a:ext cx="8664" cy="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1" rIns="91422" bIns="4571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ea typeface="ＭＳ Ｐゴシック"/>
                  <a:cs typeface="Arial" charset="0"/>
                </a:rPr>
                <a:t>Personal Inquiry</a:t>
              </a:r>
            </a:p>
          </p:txBody>
        </p:sp>
        <p:pic>
          <p:nvPicPr>
            <p:cNvPr id="35855" name="Picture 94" descr="PIlogoBigRGBBlue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523" y="1450"/>
              <a:ext cx="1204" cy="1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6" name="Text Box 7"/>
            <p:cNvSpPr txBox="1">
              <a:spLocks noChangeArrowheads="1"/>
            </p:cNvSpPr>
            <p:nvPr/>
          </p:nvSpPr>
          <p:spPr bwMode="auto">
            <a:xfrm rot="10800000" flipV="1">
              <a:off x="20785" y="1734"/>
              <a:ext cx="6685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1" rIns="91422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00" b="1">
                  <a:ea typeface="ＭＳ Ｐゴシック"/>
                  <a:cs typeface="Arial" charset="0"/>
                </a:rPr>
                <a:t>www.pi-project.ac.uk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about the teacher?</a:t>
            </a:r>
            <a:endParaRPr lang="en-US" smtClean="0"/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000" smtClean="0"/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400" smtClean="0"/>
              <a:t>Lack of technical support</a:t>
            </a:r>
          </a:p>
          <a:p>
            <a:r>
              <a:rPr lang="en-GB" sz="2400" smtClean="0"/>
              <a:t>Cognitive overload</a:t>
            </a:r>
          </a:p>
          <a:p>
            <a:r>
              <a:rPr lang="en-GB" sz="2400" smtClean="0"/>
              <a:t>Little room to manoeuvre</a:t>
            </a:r>
          </a:p>
          <a:p>
            <a:r>
              <a:rPr lang="en-GB" sz="2400" smtClean="0"/>
              <a:t>Drowning in data</a:t>
            </a:r>
          </a:p>
          <a:p>
            <a:r>
              <a:rPr lang="en-GB" sz="2400" smtClean="0"/>
              <a:t>More change!</a:t>
            </a:r>
          </a:p>
          <a:p>
            <a:r>
              <a:rPr lang="en-GB" sz="2400" smtClean="0"/>
              <a:t>Will it support the students’ learning?</a:t>
            </a:r>
          </a:p>
          <a:p>
            <a:endParaRPr lang="en-GB" sz="2400" smtClean="0"/>
          </a:p>
          <a:p>
            <a:endParaRPr lang="en-US" sz="2000" smtClean="0"/>
          </a:p>
        </p:txBody>
      </p:sp>
      <p:pic>
        <p:nvPicPr>
          <p:cNvPr id="36868" name="Picture 6" descr="3333259091_9cf2ff6a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33369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US" smtClean="0"/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smtClean="0"/>
              <a:t>Where are we now?</a:t>
            </a:r>
          </a:p>
          <a:p>
            <a:pPr lvl="1"/>
            <a:r>
              <a:rPr lang="en-GB" sz="2800" smtClean="0"/>
              <a:t>Wise, CoRefelct,  PI</a:t>
            </a:r>
          </a:p>
          <a:p>
            <a:pPr lvl="1">
              <a:buFont typeface="Wingdings 3" pitchFamily="18" charset="2"/>
              <a:buNone/>
            </a:pPr>
            <a:endParaRPr lang="en-GB" sz="2800" smtClean="0"/>
          </a:p>
          <a:p>
            <a:r>
              <a:rPr lang="en-GB" sz="2800" smtClean="0"/>
              <a:t>Where are our students?</a:t>
            </a:r>
          </a:p>
          <a:p>
            <a:pPr lvl="1"/>
            <a:r>
              <a:rPr lang="en-GB" sz="2800" smtClean="0"/>
              <a:t>Net generation, social networking software</a:t>
            </a:r>
          </a:p>
          <a:p>
            <a:pPr lvl="1">
              <a:buFont typeface="Wingdings 3" pitchFamily="18" charset="2"/>
              <a:buNone/>
            </a:pPr>
            <a:endParaRPr lang="en-GB" sz="2800" smtClean="0"/>
          </a:p>
          <a:p>
            <a:r>
              <a:rPr lang="en-GB" sz="2800" smtClean="0"/>
              <a:t>What should we rethink ? 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260350"/>
            <a:ext cx="7343775" cy="513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Net Generation: It’s boring dude</a:t>
            </a:r>
            <a:endParaRPr lang="en-US" smtClean="0"/>
          </a:p>
        </p:txBody>
      </p:sp>
      <p:sp>
        <p:nvSpPr>
          <p:cNvPr id="389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000" smtClean="0"/>
              <a:t>HE and school software doesn’t hack it</a:t>
            </a:r>
          </a:p>
          <a:p>
            <a:r>
              <a:rPr lang="en-GB" sz="2000" smtClean="0"/>
              <a:t>Free software </a:t>
            </a:r>
          </a:p>
          <a:p>
            <a:r>
              <a:rPr lang="en-GB" sz="2000" smtClean="0"/>
              <a:t>Sharing expertise</a:t>
            </a:r>
          </a:p>
          <a:p>
            <a:r>
              <a:rPr lang="en-GB" sz="2000" smtClean="0"/>
              <a:t>Experts in story telling about cool software</a:t>
            </a:r>
          </a:p>
          <a:p>
            <a:r>
              <a:rPr lang="en-GB" sz="2000" smtClean="0"/>
              <a:t>Sharing</a:t>
            </a:r>
          </a:p>
          <a:p>
            <a:r>
              <a:rPr lang="en-GB" sz="2000" smtClean="0"/>
              <a:t>Show and tell</a:t>
            </a:r>
          </a:p>
          <a:p>
            <a:r>
              <a:rPr lang="en-GB" sz="2000" smtClean="0"/>
              <a:t>Take advantage of the moment</a:t>
            </a:r>
          </a:p>
          <a:p>
            <a:endParaRPr lang="en-US" sz="2000" smtClean="0"/>
          </a:p>
        </p:txBody>
      </p:sp>
      <p:pic>
        <p:nvPicPr>
          <p:cNvPr id="38915" name="Picture 7" descr="Computer science by Zamm.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00213"/>
            <a:ext cx="4240213" cy="3179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Club Penguin</a:t>
            </a:r>
            <a:r>
              <a:rPr lang="en-GB" smtClean="0"/>
              <a:t>: Free Disney Virtual space </a:t>
            </a:r>
            <a:br>
              <a:rPr lang="en-GB" smtClean="0"/>
            </a:br>
            <a:r>
              <a:rPr lang="en-GB" smtClean="0"/>
              <a:t>with avatars http://www.clubpenguin.com/</a:t>
            </a:r>
          </a:p>
        </p:txBody>
      </p:sp>
      <p:sp>
        <p:nvSpPr>
          <p:cNvPr id="39938" name="Footer Placeholder 3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9413" y="1285875"/>
            <a:ext cx="8764587" cy="5300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357188" y="285750"/>
            <a:ext cx="8229600" cy="914400"/>
          </a:xfrm>
        </p:spPr>
        <p:txBody>
          <a:bodyPr/>
          <a:lstStyle/>
          <a:p>
            <a:pPr eaLnBrk="1" hangingPunct="1"/>
            <a:r>
              <a:rPr lang="en-GB" smtClean="0"/>
              <a:t>Jing: A screen sharing application</a:t>
            </a:r>
            <a:br>
              <a:rPr lang="en-GB" smtClean="0"/>
            </a:br>
            <a:r>
              <a:rPr lang="en-GB" smtClean="0"/>
              <a:t>http: //www.jingproject.com/</a:t>
            </a:r>
          </a:p>
        </p:txBody>
      </p:sp>
      <p:sp>
        <p:nvSpPr>
          <p:cNvPr id="40962" name="Footer Placeholder 2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643063"/>
            <a:ext cx="8174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357188" y="285750"/>
            <a:ext cx="8229600" cy="914400"/>
          </a:xfrm>
        </p:spPr>
        <p:txBody>
          <a:bodyPr/>
          <a:lstStyle/>
          <a:p>
            <a:pPr eaLnBrk="1" hangingPunct="1"/>
            <a:r>
              <a:rPr lang="en-GB" smtClean="0"/>
              <a:t>Jing: A screen sharing application</a:t>
            </a:r>
            <a:br>
              <a:rPr lang="en-GB" smtClean="0"/>
            </a:br>
            <a:r>
              <a:rPr lang="en-GB" smtClean="0"/>
              <a:t>http: //www.jingproject.com/</a:t>
            </a:r>
          </a:p>
        </p:txBody>
      </p:sp>
      <p:sp>
        <p:nvSpPr>
          <p:cNvPr id="41986" name="Footer Placeholder 2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643063"/>
            <a:ext cx="8174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Glogster http://www.glogster.com/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1524000"/>
            <a:ext cx="3762375" cy="4525963"/>
          </a:xfrm>
        </p:spPr>
        <p:txBody>
          <a:bodyPr/>
          <a:lstStyle/>
          <a:p>
            <a:pPr eaLnBrk="1" hangingPunct="1"/>
            <a:r>
              <a:rPr lang="en-GB" sz="2800" smtClean="0"/>
              <a:t>Interactive poster</a:t>
            </a:r>
          </a:p>
          <a:p>
            <a:pPr eaLnBrk="1" hangingPunct="1"/>
            <a:r>
              <a:rPr lang="en-GB" sz="2800" smtClean="0"/>
              <a:t>Facilitates a narrative</a:t>
            </a:r>
          </a:p>
          <a:p>
            <a:pPr eaLnBrk="1" hangingPunct="1"/>
            <a:r>
              <a:rPr lang="en-GB" sz="2800" smtClean="0"/>
              <a:t>Can capture in an interesting way key points from a lesson</a:t>
            </a:r>
          </a:p>
        </p:txBody>
      </p:sp>
      <p:sp>
        <p:nvSpPr>
          <p:cNvPr id="43011" name="Footer Placeholder 4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4301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1716088"/>
            <a:ext cx="5105400" cy="4141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http://www.makebeliefscomix.com/Comix/</a:t>
            </a:r>
          </a:p>
        </p:txBody>
      </p:sp>
      <p:sp>
        <p:nvSpPr>
          <p:cNvPr id="44034" name="Footer Placeholder 3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5413" y="1144588"/>
            <a:ext cx="8740775" cy="5427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Story Telling Tools: http://cogdogroo.wikispaces.com/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1524000"/>
            <a:ext cx="3619500" cy="4525963"/>
          </a:xfrm>
        </p:spPr>
        <p:txBody>
          <a:bodyPr/>
          <a:lstStyle/>
          <a:p>
            <a:pPr eaLnBrk="1" hangingPunct="1"/>
            <a:r>
              <a:rPr lang="en-GB" sz="2800" smtClean="0"/>
              <a:t>Wide range of Web 2.0 Tools</a:t>
            </a:r>
          </a:p>
          <a:p>
            <a:pPr eaLnBrk="1" hangingPunct="1"/>
            <a:r>
              <a:rPr lang="en-GB" sz="2800" smtClean="0"/>
              <a:t>Let the kids choose how they want to tell their learning stories</a:t>
            </a:r>
          </a:p>
          <a:p>
            <a:pPr eaLnBrk="1" hangingPunct="1"/>
            <a:r>
              <a:rPr lang="en-GB" sz="2800" smtClean="0"/>
              <a:t>Sharing,  retelling and editing, all part of reflective practice</a:t>
            </a:r>
          </a:p>
        </p:txBody>
      </p:sp>
      <p:sp>
        <p:nvSpPr>
          <p:cNvPr id="45059" name="Footer Placeholder 4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Barcelona, Oct 2009</a:t>
            </a:r>
          </a:p>
        </p:txBody>
      </p:sp>
      <p:pic>
        <p:nvPicPr>
          <p:cNvPr id="4506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24350" y="1787525"/>
            <a:ext cx="4533900" cy="3998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smtClean="0"/>
              <a:t>Constructivist rhetoric: wolves in sheep's clothing</a:t>
            </a:r>
            <a:endParaRPr lang="en-US" sz="2400" smtClean="0"/>
          </a:p>
        </p:txBody>
      </p:sp>
      <p:pic>
        <p:nvPicPr>
          <p:cNvPr id="46082" name="Picture 3" descr="WolfSheep1-filtered-1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196975"/>
            <a:ext cx="70485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1524000"/>
            <a:ext cx="4038600" cy="4525963"/>
          </a:xfrm>
        </p:spPr>
        <p:txBody>
          <a:bodyPr/>
          <a:lstStyle/>
          <a:p>
            <a:r>
              <a:rPr lang="en-GB" smtClean="0"/>
              <a:t>Rethink learning design </a:t>
            </a:r>
          </a:p>
          <a:p>
            <a:r>
              <a:rPr lang="en-GB" smtClean="0"/>
              <a:t>Authentic assessment</a:t>
            </a:r>
          </a:p>
          <a:p>
            <a:r>
              <a:rPr lang="en-GB" smtClean="0"/>
              <a:t>Work in team &amp; assessed individually</a:t>
            </a:r>
          </a:p>
          <a:p>
            <a:r>
              <a:rPr lang="en-GB" smtClean="0"/>
              <a:t>Peer</a:t>
            </a:r>
          </a:p>
          <a:p>
            <a:r>
              <a:rPr lang="en-GB" smtClean="0"/>
              <a:t>Advice for Action</a:t>
            </a:r>
          </a:p>
          <a:p>
            <a:r>
              <a:rPr lang="en-GB" smtClean="0"/>
              <a:t>Socio e-emotive content</a:t>
            </a:r>
          </a:p>
          <a:p>
            <a:r>
              <a:rPr lang="en-GB" smtClean="0"/>
              <a:t>Maintain empathy with the Learner</a:t>
            </a:r>
          </a:p>
          <a:p>
            <a:r>
              <a:rPr lang="en-GB" smtClean="0"/>
              <a:t>Androgogy?</a:t>
            </a:r>
          </a:p>
          <a:p>
            <a:endParaRPr lang="en-GB" sz="2000" smtClean="0"/>
          </a:p>
          <a:p>
            <a:endParaRPr lang="en-GB" sz="2000" smtClean="0"/>
          </a:p>
        </p:txBody>
      </p:sp>
      <p:sp>
        <p:nvSpPr>
          <p:cNvPr id="47107" name="Footer Placeholder 3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DMW, Loughborough,  July 2009</a:t>
            </a:r>
          </a:p>
        </p:txBody>
      </p:sp>
      <p:pic>
        <p:nvPicPr>
          <p:cNvPr id="6" name="Picture 2" descr="C:\Users\Denise\Pictures\plaigirism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57813" y="1357313"/>
            <a:ext cx="2803525" cy="4286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What’s  this Science Stuff about?</a:t>
            </a:r>
            <a:endParaRPr lang="en-US" smtClean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GB" sz="2000" smtClean="0"/>
          </a:p>
          <a:p>
            <a:endParaRPr lang="en-GB" sz="2000" smtClean="0"/>
          </a:p>
          <a:p>
            <a:pPr>
              <a:buFont typeface="Wingdings 3" pitchFamily="18" charset="2"/>
              <a:buNone/>
            </a:pPr>
            <a:endParaRPr lang="en-US" sz="3600" smtClean="0"/>
          </a:p>
        </p:txBody>
      </p:sp>
      <p:pic>
        <p:nvPicPr>
          <p:cNvPr id="33799" name="Picture 7" descr="Science teaches us a lot of useful and interesting things. by violinsoldier.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2420938"/>
            <a:ext cx="4038600" cy="3230562"/>
          </a:xfrm>
        </p:spPr>
      </p:pic>
      <p:pic>
        <p:nvPicPr>
          <p:cNvPr id="33800" name="Picture 8" descr="d_science by dmixo6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25538"/>
            <a:ext cx="44640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Science as a theoretical test-bed</a:t>
            </a:r>
            <a:endParaRPr lang="en-US" smtClean="0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8229600" cy="4392613"/>
          </a:xfrm>
        </p:spPr>
        <p:txBody>
          <a:bodyPr/>
          <a:lstStyle/>
          <a:p>
            <a:endParaRPr lang="en-US" smtClean="0"/>
          </a:p>
        </p:txBody>
      </p:sp>
      <p:grpSp>
        <p:nvGrpSpPr>
          <p:cNvPr id="48131" name="Group 4"/>
          <p:cNvGrpSpPr>
            <a:grpSpLocks noChangeAspect="1"/>
          </p:cNvGrpSpPr>
          <p:nvPr/>
        </p:nvGrpSpPr>
        <p:grpSpPr bwMode="auto">
          <a:xfrm>
            <a:off x="1187450" y="1700213"/>
            <a:ext cx="6632575" cy="4337050"/>
            <a:chOff x="1717" y="667"/>
            <a:chExt cx="7950" cy="4770"/>
          </a:xfrm>
        </p:grpSpPr>
        <p:sp>
          <p:nvSpPr>
            <p:cNvPr id="48132" name="AutoShape 5"/>
            <p:cNvSpPr>
              <a:spLocks noChangeAspect="1" noChangeArrowheads="1"/>
            </p:cNvSpPr>
            <p:nvPr/>
          </p:nvSpPr>
          <p:spPr bwMode="auto">
            <a:xfrm>
              <a:off x="1717" y="667"/>
              <a:ext cx="7950" cy="4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3" name="Text Box 6"/>
            <p:cNvSpPr txBox="1">
              <a:spLocks noChangeArrowheads="1"/>
            </p:cNvSpPr>
            <p:nvPr/>
          </p:nvSpPr>
          <p:spPr bwMode="auto">
            <a:xfrm>
              <a:off x="2017" y="667"/>
              <a:ext cx="1650" cy="926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latin typeface="Times New Roman" pitchFamily="18" charset="0"/>
                  <a:cs typeface="Arial" charset="0"/>
                </a:rPr>
                <a:t>Muti Modality</a:t>
              </a:r>
            </a:p>
            <a:p>
              <a:endParaRPr lang="en-GB" sz="1200">
                <a:latin typeface="Times New Roman" pitchFamily="18" charset="0"/>
                <a:cs typeface="Arial" charset="0"/>
              </a:endParaRPr>
            </a:p>
            <a:p>
              <a:r>
                <a:rPr lang="en-GB" sz="1200">
                  <a:latin typeface="Times New Roman" pitchFamily="18" charset="0"/>
                  <a:cs typeface="Arial" charset="0"/>
                </a:rPr>
                <a:t>      Kress</a:t>
              </a:r>
              <a:endParaRPr lang="en-US">
                <a:cs typeface="Arial" charset="0"/>
              </a:endParaRPr>
            </a:p>
          </p:txBody>
        </p:sp>
        <p:sp>
          <p:nvSpPr>
            <p:cNvPr id="48134" name="Text Box 7"/>
            <p:cNvSpPr txBox="1">
              <a:spLocks noChangeArrowheads="1"/>
            </p:cNvSpPr>
            <p:nvPr/>
          </p:nvSpPr>
          <p:spPr bwMode="auto">
            <a:xfrm>
              <a:off x="6817" y="667"/>
              <a:ext cx="1800" cy="92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latin typeface="Times New Roman" pitchFamily="18" charset="0"/>
                  <a:cs typeface="Arial" charset="0"/>
                </a:rPr>
                <a:t>Exploratory Talk</a:t>
              </a:r>
            </a:p>
            <a:p>
              <a:endParaRPr lang="en-GB" sz="1200">
                <a:latin typeface="Times New Roman" pitchFamily="18" charset="0"/>
                <a:cs typeface="Arial" charset="0"/>
              </a:endParaRPr>
            </a:p>
            <a:p>
              <a:r>
                <a:rPr lang="en-GB" sz="1200">
                  <a:latin typeface="Times New Roman" pitchFamily="18" charset="0"/>
                  <a:cs typeface="Arial" charset="0"/>
                </a:rPr>
                <a:t>Mercer and</a:t>
              </a:r>
              <a:r>
                <a:rPr lang="en-GB" sz="1200">
                  <a:solidFill>
                    <a:srgbClr val="FF0000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GB" sz="1200">
                  <a:latin typeface="Times New Roman" pitchFamily="18" charset="0"/>
                  <a:cs typeface="Arial" charset="0"/>
                </a:rPr>
                <a:t>Scott</a:t>
              </a:r>
              <a:endParaRPr lang="en-US">
                <a:cs typeface="Arial" charset="0"/>
              </a:endParaRPr>
            </a:p>
          </p:txBody>
        </p:sp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567" y="2518"/>
              <a:ext cx="1650" cy="9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latin typeface="Times New Roman" pitchFamily="18" charset="0"/>
                  <a:cs typeface="Arial" charset="0"/>
                </a:rPr>
                <a:t>Science Test           Bed</a:t>
              </a:r>
              <a:endParaRPr lang="en-US">
                <a:cs typeface="Arial" charset="0"/>
              </a:endParaRPr>
            </a:p>
          </p:txBody>
        </p:sp>
        <p:sp>
          <p:nvSpPr>
            <p:cNvPr id="48136" name="Line 9"/>
            <p:cNvSpPr>
              <a:spLocks noChangeShapeType="1"/>
            </p:cNvSpPr>
            <p:nvPr/>
          </p:nvSpPr>
          <p:spPr bwMode="auto">
            <a:xfrm flipV="1">
              <a:off x="3817" y="3444"/>
              <a:ext cx="1650" cy="7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7" name="Line 10"/>
            <p:cNvSpPr>
              <a:spLocks noChangeShapeType="1"/>
            </p:cNvSpPr>
            <p:nvPr/>
          </p:nvSpPr>
          <p:spPr bwMode="auto">
            <a:xfrm flipH="1" flipV="1">
              <a:off x="5467" y="3444"/>
              <a:ext cx="1650" cy="9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Text Box 11"/>
            <p:cNvSpPr txBox="1">
              <a:spLocks noChangeArrowheads="1"/>
            </p:cNvSpPr>
            <p:nvPr/>
          </p:nvSpPr>
          <p:spPr bwMode="auto">
            <a:xfrm>
              <a:off x="2167" y="3290"/>
              <a:ext cx="1650" cy="13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latin typeface="Times New Roman" pitchFamily="18" charset="0"/>
                  <a:cs typeface="Arial" charset="0"/>
                </a:rPr>
                <a:t>Improvable Objects</a:t>
              </a:r>
            </a:p>
            <a:p>
              <a:endParaRPr lang="en-GB" sz="1200">
                <a:latin typeface="Times New Roman" pitchFamily="18" charset="0"/>
                <a:cs typeface="Arial" charset="0"/>
              </a:endParaRPr>
            </a:p>
            <a:p>
              <a:r>
                <a:rPr lang="en-GB" sz="1200">
                  <a:latin typeface="Times New Roman" pitchFamily="18" charset="0"/>
                  <a:cs typeface="Arial" charset="0"/>
                </a:rPr>
                <a:t>Twining et al</a:t>
              </a:r>
              <a:endParaRPr lang="en-US">
                <a:cs typeface="Arial" charset="0"/>
              </a:endParaRPr>
            </a:p>
          </p:txBody>
        </p:sp>
        <p:sp>
          <p:nvSpPr>
            <p:cNvPr id="48139" name="Line 12"/>
            <p:cNvSpPr>
              <a:spLocks noChangeShapeType="1"/>
            </p:cNvSpPr>
            <p:nvPr/>
          </p:nvSpPr>
          <p:spPr bwMode="auto">
            <a:xfrm>
              <a:off x="3667" y="1130"/>
              <a:ext cx="1650" cy="1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13"/>
            <p:cNvSpPr>
              <a:spLocks noChangeShapeType="1"/>
            </p:cNvSpPr>
            <p:nvPr/>
          </p:nvSpPr>
          <p:spPr bwMode="auto">
            <a:xfrm flipH="1">
              <a:off x="5317" y="1130"/>
              <a:ext cx="1500" cy="1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Text Box 14"/>
            <p:cNvSpPr txBox="1">
              <a:spLocks noChangeArrowheads="1"/>
            </p:cNvSpPr>
            <p:nvPr/>
          </p:nvSpPr>
          <p:spPr bwMode="auto">
            <a:xfrm>
              <a:off x="6967" y="3598"/>
              <a:ext cx="1800" cy="92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200">
                  <a:latin typeface="Times New Roman" pitchFamily="18" charset="0"/>
                  <a:cs typeface="Arial" charset="0"/>
                </a:rPr>
                <a:t>Arguementation</a:t>
              </a:r>
            </a:p>
            <a:p>
              <a:r>
                <a:rPr lang="en-GB" sz="1200">
                  <a:latin typeface="Times New Roman" pitchFamily="18" charset="0"/>
                  <a:cs typeface="Arial" charset="0"/>
                </a:rPr>
                <a:t>Wegrif</a:t>
              </a:r>
              <a:endParaRPr lang="en-US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about Science ?</a:t>
            </a:r>
            <a:br>
              <a:rPr lang="en-GB" smtClean="0"/>
            </a:br>
            <a:endParaRPr lang="en-US" smtClean="0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Interactivity</a:t>
            </a:r>
          </a:p>
          <a:p>
            <a:r>
              <a:rPr lang="en-GB" smtClean="0"/>
              <a:t>Multi representational</a:t>
            </a:r>
          </a:p>
          <a:p>
            <a:r>
              <a:rPr lang="en-GB" smtClean="0"/>
              <a:t>Causality</a:t>
            </a:r>
          </a:p>
          <a:p>
            <a:r>
              <a:rPr lang="en-GB" smtClean="0"/>
              <a:t>Can be modelled</a:t>
            </a:r>
          </a:p>
          <a:p>
            <a:r>
              <a:rPr lang="en-GB" smtClean="0"/>
              <a:t>Deconstruct ideas</a:t>
            </a:r>
          </a:p>
          <a:p>
            <a:r>
              <a:rPr lang="en-GB" smtClean="0"/>
              <a:t>Problematise</a:t>
            </a:r>
          </a:p>
          <a:p>
            <a:r>
              <a:rPr lang="en-GB" smtClean="0"/>
              <a:t>Builds tools</a:t>
            </a:r>
          </a:p>
          <a:p>
            <a:r>
              <a:rPr lang="en-GB" smtClean="0"/>
              <a:t>Open to test</a:t>
            </a:r>
          </a:p>
          <a:p>
            <a:r>
              <a:rPr lang="en-GB" smtClean="0"/>
              <a:t>Easier to judge /prediction</a:t>
            </a:r>
          </a:p>
          <a:p>
            <a:endParaRPr lang="en-GB" smtClean="0"/>
          </a:p>
          <a:p>
            <a:r>
              <a:rPr lang="en-GB" smtClean="0"/>
              <a:t>Why aren’t we contributing  learning theories more?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4Ts Pyramid</a:t>
            </a:r>
            <a:endParaRPr lang="en-GB" smtClean="0"/>
          </a:p>
        </p:txBody>
      </p:sp>
      <p:sp>
        <p:nvSpPr>
          <p:cNvPr id="50178" name="Footer Placeholder 2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1400">
              <a:solidFill>
                <a:srgbClr val="00008C"/>
              </a:solidFill>
            </a:endParaRPr>
          </a:p>
        </p:txBody>
      </p:sp>
      <p:sp>
        <p:nvSpPr>
          <p:cNvPr id="50179" name="AutoShape 6"/>
          <p:cNvSpPr>
            <a:spLocks noChangeArrowheads="1"/>
          </p:cNvSpPr>
          <p:nvPr/>
        </p:nvSpPr>
        <p:spPr bwMode="auto">
          <a:xfrm>
            <a:off x="1187450" y="476250"/>
            <a:ext cx="6481763" cy="5427663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043238" y="5132388"/>
            <a:ext cx="2824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/>
              <a:t>Tool Development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240088" y="4267200"/>
            <a:ext cx="24844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/>
              <a:t>Training of staff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262313" y="3141663"/>
            <a:ext cx="241935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/>
              <a:t>Transformation</a:t>
            </a:r>
          </a:p>
          <a:p>
            <a:pPr algn="ctr"/>
            <a:r>
              <a:rPr lang="en-GB" sz="2400" b="1"/>
              <a:t>Tasks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652838" y="1958975"/>
            <a:ext cx="14700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/>
              <a:t>Transfer</a:t>
            </a:r>
          </a:p>
          <a:p>
            <a:pPr algn="ctr"/>
            <a:r>
              <a:rPr lang="en-GB" sz="2400" b="1"/>
              <a:t>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  <p:bldP spid="16394" grpId="0"/>
      <p:bldP spid="1639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229600" cy="914400"/>
          </a:xfrm>
        </p:spPr>
        <p:txBody>
          <a:bodyPr/>
          <a:lstStyle/>
          <a:p>
            <a:r>
              <a:rPr lang="en-GB" smtClean="0"/>
              <a:t>Rearranging </a:t>
            </a:r>
          </a:p>
        </p:txBody>
      </p:sp>
      <p:sp>
        <p:nvSpPr>
          <p:cNvPr id="51202" name="Content Placeholder 3"/>
          <p:cNvSpPr>
            <a:spLocks noGrp="1"/>
          </p:cNvSpPr>
          <p:nvPr>
            <p:ph sz="half" idx="4294967295"/>
          </p:nvPr>
        </p:nvSpPr>
        <p:spPr>
          <a:xfrm>
            <a:off x="4427538" y="620713"/>
            <a:ext cx="4038600" cy="54721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mtClean="0"/>
              <a:t>Reduce cognitive overload of all singing and dancing systems</a:t>
            </a:r>
          </a:p>
          <a:p>
            <a:pPr>
              <a:buFont typeface="Arial" charset="0"/>
              <a:buChar char="•"/>
            </a:pPr>
            <a:r>
              <a:rPr lang="en-GB" smtClean="0"/>
              <a:t>Open source</a:t>
            </a:r>
          </a:p>
          <a:p>
            <a:pPr>
              <a:buFont typeface="Arial" charset="0"/>
              <a:buChar char="•"/>
            </a:pPr>
            <a:r>
              <a:rPr lang="en-GB" smtClean="0"/>
              <a:t>Promote prominence of assessment in learning Design</a:t>
            </a:r>
          </a:p>
          <a:p>
            <a:pPr>
              <a:buFont typeface="Arial" charset="0"/>
              <a:buChar char="•"/>
            </a:pPr>
            <a:r>
              <a:rPr lang="en-GB" smtClean="0"/>
              <a:t>Teacher support/training</a:t>
            </a:r>
          </a:p>
          <a:p>
            <a:pPr>
              <a:buFont typeface="Arial" charset="0"/>
              <a:buChar char="•"/>
            </a:pPr>
            <a:r>
              <a:rPr lang="en-GB" smtClean="0"/>
              <a:t>Tools and modelling of too much data for us all</a:t>
            </a:r>
          </a:p>
          <a:p>
            <a:pPr>
              <a:buFont typeface="Arial" charset="0"/>
              <a:buChar char="•"/>
            </a:pPr>
            <a:r>
              <a:rPr lang="en-GB" smtClean="0"/>
              <a:t>Socio-emotive response</a:t>
            </a:r>
          </a:p>
          <a:p>
            <a:pPr>
              <a:buFont typeface="Arial" charset="0"/>
              <a:buChar char="•"/>
            </a:pPr>
            <a:r>
              <a:rPr lang="en-GB" smtClean="0"/>
              <a:t>Pushing theory</a:t>
            </a:r>
          </a:p>
        </p:txBody>
      </p:sp>
      <p:sp>
        <p:nvSpPr>
          <p:cNvPr id="51203" name="Footer Placeholder 4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1400">
              <a:solidFill>
                <a:srgbClr val="00008C"/>
              </a:solidFill>
            </a:endParaRPr>
          </a:p>
        </p:txBody>
      </p:sp>
      <p:pic>
        <p:nvPicPr>
          <p:cNvPr id="51204" name="Content Placeholder 5" descr="can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93763" y="1524000"/>
            <a:ext cx="3013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0"/>
          <p:cNvSpPr txBox="1">
            <a:spLocks noGrp="1" noChangeArrowheads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400">
                <a:solidFill>
                  <a:srgbClr val="00008C"/>
                </a:solidFill>
              </a:rPr>
              <a:t>DMW November 09</a:t>
            </a:r>
          </a:p>
        </p:txBody>
      </p:sp>
      <p:pic>
        <p:nvPicPr>
          <p:cNvPr id="20487" name="wolfsheep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19100" y="892175"/>
            <a:ext cx="8153400" cy="4572000"/>
          </a:xfrm>
        </p:spPr>
      </p:pic>
      <p:sp>
        <p:nvSpPr>
          <p:cNvPr id="52227" name="Footer Placeholder 2"/>
          <p:cNvSpPr txBox="1">
            <a:spLocks noGrp="1"/>
          </p:cNvSpPr>
          <p:nvPr/>
        </p:nvSpPr>
        <p:spPr bwMode="auto">
          <a:xfrm>
            <a:off x="611188" y="6245225"/>
            <a:ext cx="7705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1400">
              <a:solidFill>
                <a:srgbClr val="00008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What ever it is you can do some of it better with a computer ? </a:t>
            </a:r>
            <a:endParaRPr lang="en-US" smtClean="0"/>
          </a:p>
        </p:txBody>
      </p:sp>
      <p:pic>
        <p:nvPicPr>
          <p:cNvPr id="35847" name="Picture 7" descr="Science class by Woodlawn School.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831975"/>
            <a:ext cx="4038600" cy="3910013"/>
          </a:xfrm>
        </p:spPr>
      </p:pic>
      <p:pic>
        <p:nvPicPr>
          <p:cNvPr id="35848" name="Picture 8" descr="Online Bachelor Degree in Computer science by OnlineBachelorDegree.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628775"/>
            <a:ext cx="4056062" cy="4032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19200"/>
          </a:xfrm>
        </p:spPr>
        <p:txBody>
          <a:bodyPr/>
          <a:lstStyle/>
          <a:p>
            <a:r>
              <a:rPr lang="ca-ES" smtClean="0"/>
              <a:t>WISE - Web-Based Inquiry Science Environment</a:t>
            </a:r>
            <a:endParaRPr lang="en-GB" smtClean="0"/>
          </a:p>
        </p:txBody>
      </p:sp>
      <p:sp>
        <p:nvSpPr>
          <p:cNvPr id="19458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6613"/>
            <a:ext cx="4335463" cy="5213350"/>
          </a:xfrm>
        </p:spPr>
        <p:txBody>
          <a:bodyPr/>
          <a:lstStyle/>
          <a:p>
            <a:pPr algn="just"/>
            <a:endParaRPr lang="ca-ES" smtClean="0"/>
          </a:p>
          <a:p>
            <a:pPr algn="just"/>
            <a:r>
              <a:rPr lang="ca-ES" smtClean="0"/>
              <a:t>Free on-line science learning environment (in life, earth, and physical science) for students in grades 4-12</a:t>
            </a:r>
          </a:p>
          <a:p>
            <a:r>
              <a:rPr lang="ca-ES" smtClean="0"/>
              <a:t>Supported by the National Science Foundation</a:t>
            </a:r>
          </a:p>
          <a:p>
            <a:r>
              <a:rPr lang="ca-ES" sz="2000" smtClean="0">
                <a:hlinkClick r:id="rId2"/>
              </a:rPr>
              <a:t>http://wise.berkeley.edu/pages/intro/wiseIntro01.html</a:t>
            </a:r>
            <a:endParaRPr lang="ca-ES" smtClean="0"/>
          </a:p>
          <a:p>
            <a:endParaRPr lang="en-GB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19460" name="9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863" y="1916113"/>
            <a:ext cx="39338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WISE</a:t>
            </a:r>
            <a:endParaRPr lang="en-GB" smtClean="0"/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4335463" cy="4764088"/>
          </a:xfrm>
        </p:spPr>
        <p:txBody>
          <a:bodyPr/>
          <a:lstStyle/>
          <a:p>
            <a:r>
              <a:rPr lang="ca-ES" smtClean="0"/>
              <a:t>Support students to explore current science controversies and design solutions to scientific problems.</a:t>
            </a:r>
          </a:p>
          <a:p>
            <a:endParaRPr lang="ca-ES" sz="2000" smtClean="0"/>
          </a:p>
          <a:p>
            <a:r>
              <a:rPr lang="ca-ES" smtClean="0"/>
              <a:t>Permits teachers to customize projects to fit their curriculum and to design new activities.</a:t>
            </a: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0484" name="8 Marcador de contenido" descr="hints, notes, and evidence from the wolf project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65688" y="1773238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WISE</a:t>
            </a:r>
            <a:endParaRPr lang="en-GB" smtClean="0"/>
          </a:p>
        </p:txBody>
      </p:sp>
      <p:sp>
        <p:nvSpPr>
          <p:cNvPr id="22530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4335463" cy="4764088"/>
          </a:xfrm>
        </p:spPr>
        <p:txBody>
          <a:bodyPr/>
          <a:lstStyle/>
          <a:p>
            <a:pPr algn="just"/>
            <a:endParaRPr lang="ca-ES" smtClean="0"/>
          </a:p>
          <a:p>
            <a:r>
              <a:rPr lang="ca-ES" smtClean="0"/>
              <a:t>WISE promotes lifelong learning skills including critiquing, comparison, and design. </a:t>
            </a:r>
            <a:endParaRPr lang="en-GB" smtClean="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2532" name="6 Marcador de contenido" descr="Screenshot of Space Plants project; students using Internet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11750" y="1995488"/>
            <a:ext cx="3781425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WISE</a:t>
            </a:r>
            <a:endParaRPr lang="en-GB" smtClean="0"/>
          </a:p>
        </p:txBody>
      </p:sp>
      <p:sp>
        <p:nvSpPr>
          <p:cNvPr id="23554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4622800" cy="4764088"/>
          </a:xfrm>
        </p:spPr>
        <p:txBody>
          <a:bodyPr/>
          <a:lstStyle/>
          <a:p>
            <a:pPr algn="just"/>
            <a:endParaRPr lang="ca-ES" smtClean="0"/>
          </a:p>
          <a:p>
            <a:pPr algn="just"/>
            <a:r>
              <a:rPr lang="ca-ES" smtClean="0"/>
              <a:t>Software with: </a:t>
            </a:r>
          </a:p>
          <a:p>
            <a:pPr algn="just">
              <a:buFontTx/>
              <a:buChar char="-"/>
            </a:pPr>
            <a:endParaRPr lang="ca-ES" sz="2000" smtClean="0"/>
          </a:p>
          <a:p>
            <a:pPr algn="just">
              <a:buFontTx/>
              <a:buChar char="-"/>
            </a:pPr>
            <a:r>
              <a:rPr lang="ca-ES" sz="2000" smtClean="0"/>
              <a:t>"evidence" web pages with  content, "notes" and "hints”</a:t>
            </a:r>
          </a:p>
          <a:p>
            <a:pPr algn="just">
              <a:buFontTx/>
              <a:buChar char="-"/>
            </a:pPr>
            <a:r>
              <a:rPr lang="ca-ES" sz="2000" smtClean="0"/>
              <a:t>data visualization tool</a:t>
            </a:r>
          </a:p>
          <a:p>
            <a:pPr algn="just">
              <a:buFontTx/>
              <a:buChar char="-"/>
            </a:pPr>
            <a:r>
              <a:rPr lang="ca-ES" sz="2000" smtClean="0"/>
              <a:t>causal modeling tool</a:t>
            </a:r>
          </a:p>
          <a:p>
            <a:pPr algn="just">
              <a:buFontTx/>
              <a:buChar char="-"/>
            </a:pPr>
            <a:r>
              <a:rPr lang="ca-ES" sz="2000" smtClean="0"/>
              <a:t>Simulations</a:t>
            </a:r>
          </a:p>
          <a:p>
            <a:pPr algn="just">
              <a:buFontTx/>
              <a:buChar char="-"/>
            </a:pPr>
            <a:r>
              <a:rPr lang="ca-ES" sz="2000" smtClean="0"/>
              <a:t>on-line discussion tool</a:t>
            </a:r>
          </a:p>
          <a:p>
            <a:pPr algn="just">
              <a:buFontTx/>
              <a:buChar char="-"/>
            </a:pPr>
            <a:r>
              <a:rPr lang="ca-ES" sz="2000" smtClean="0"/>
              <a:t>Assessment tool</a:t>
            </a:r>
          </a:p>
          <a:p>
            <a:pPr algn="just"/>
            <a:endParaRPr lang="en-GB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July 2010 </a:t>
            </a:r>
          </a:p>
        </p:txBody>
      </p:sp>
      <p:pic>
        <p:nvPicPr>
          <p:cNvPr id="23556" name="7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9050" y="2060575"/>
            <a:ext cx="40100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81000" y="115888"/>
            <a:ext cx="7359650" cy="1323975"/>
          </a:xfrm>
        </p:spPr>
        <p:txBody>
          <a:bodyPr/>
          <a:lstStyle/>
          <a:p>
            <a:r>
              <a:rPr lang="ca-ES" smtClean="0"/>
              <a:t>Web-based teaching-learning platform STOCHASMOS - SYNERGASIA</a:t>
            </a:r>
            <a:endParaRPr lang="en-GB" smtClean="0"/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85875"/>
            <a:ext cx="4046538" cy="4519613"/>
          </a:xfrm>
        </p:spPr>
        <p:txBody>
          <a:bodyPr/>
          <a:lstStyle/>
          <a:p>
            <a:pPr algn="just"/>
            <a:endParaRPr lang="ca-ES" smtClean="0"/>
          </a:p>
          <a:p>
            <a:r>
              <a:rPr lang="ca-ES" smtClean="0"/>
              <a:t>Support students' scientific reasoning through scientifically authentic investigations with an embedded authoring tool.</a:t>
            </a:r>
          </a:p>
          <a:p>
            <a:r>
              <a:rPr lang="ca-ES" sz="2000" smtClean="0"/>
              <a:t>http://www.stochasmos.org/nqcontent.cfm?a_id=875&amp;tt=Stochasmos&amp;lang=en</a:t>
            </a:r>
            <a:r>
              <a:rPr lang="ca-ES" smtClean="0"/>
              <a:t>  </a:t>
            </a:r>
            <a:endParaRPr lang="en-GB" smtClean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DMW, CBLIS, June 2010 </a:t>
            </a:r>
          </a:p>
        </p:txBody>
      </p:sp>
      <p:pic>
        <p:nvPicPr>
          <p:cNvPr id="24580" name="5 Imagen" descr="your ro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2133600"/>
            <a:ext cx="4572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 of networks 30 Oct">
  <a:themeElements>
    <a:clrScheme name="network of networks 30 Oc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network of networks 30 Oct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of networks 30 Oc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of networks 30 Oc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of networks 30 Oc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2429</TotalTime>
  <Words>969</Words>
  <Application>Microsoft Office PowerPoint</Application>
  <PresentationFormat>On-screen Show (4:3)</PresentationFormat>
  <Paragraphs>198</Paragraphs>
  <Slides>34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Comic Sans MS</vt:lpstr>
      <vt:lpstr>Wingdings 3</vt:lpstr>
      <vt:lpstr>Times New Roman</vt:lpstr>
      <vt:lpstr>ＭＳ Ｐゴシック</vt:lpstr>
      <vt:lpstr>Calibri</vt:lpstr>
      <vt:lpstr>network of networks 30 Oct</vt:lpstr>
      <vt:lpstr>Photo Editor Photo</vt:lpstr>
      <vt:lpstr>Where are we going with Computer Based learning in Science? </vt:lpstr>
      <vt:lpstr>Outline</vt:lpstr>
      <vt:lpstr>What’s  this Science Stuff about?</vt:lpstr>
      <vt:lpstr> What ever it is you can do some of it better with a computer ? </vt:lpstr>
      <vt:lpstr>WISE - Web-Based Inquiry Science Environment</vt:lpstr>
      <vt:lpstr>WISE</vt:lpstr>
      <vt:lpstr>WISE</vt:lpstr>
      <vt:lpstr>WISE</vt:lpstr>
      <vt:lpstr>Web-based teaching-learning platform STOCHASMOS - SYNERGASIA</vt:lpstr>
      <vt:lpstr>STOCHASMOS - SYNERGASIA</vt:lpstr>
      <vt:lpstr>STOCHASMOS - SYNERGASIA</vt:lpstr>
      <vt:lpstr>Digital Support for Inquiry, Collaboration, and Reflection on Socio-scientific Debates (CoReflect)</vt:lpstr>
      <vt:lpstr> CoReflect </vt:lpstr>
      <vt:lpstr> CoReflect </vt:lpstr>
      <vt:lpstr>Science and Movement</vt:lpstr>
      <vt:lpstr>Slide 16</vt:lpstr>
      <vt:lpstr>Slide 17</vt:lpstr>
      <vt:lpstr>Slide 18</vt:lpstr>
      <vt:lpstr>What about the teacher?</vt:lpstr>
      <vt:lpstr>Slide 20</vt:lpstr>
      <vt:lpstr>The Net Generation: It’s boring dude</vt:lpstr>
      <vt:lpstr>Club Penguin: Free Disney Virtual space  with avatars http://www.clubpenguin.com/</vt:lpstr>
      <vt:lpstr>Jing: A screen sharing application http: //www.jingproject.com/</vt:lpstr>
      <vt:lpstr>Jing: A screen sharing application http: //www.jingproject.com/</vt:lpstr>
      <vt:lpstr>Glogster http://www.glogster.com/</vt:lpstr>
      <vt:lpstr>http://www.makebeliefscomix.com/Comix/</vt:lpstr>
      <vt:lpstr>Story Telling Tools: http://cogdogroo.wikispaces.com/</vt:lpstr>
      <vt:lpstr>Constructivist rhetoric: wolves in sheep's clothing</vt:lpstr>
      <vt:lpstr>Assessment</vt:lpstr>
      <vt:lpstr>Science as a theoretical test-bed</vt:lpstr>
      <vt:lpstr>What is about Science ? </vt:lpstr>
      <vt:lpstr>The 4Ts Pyramid</vt:lpstr>
      <vt:lpstr>Rearranging </vt:lpstr>
      <vt:lpstr>Slide 34</vt:lpstr>
    </vt:vector>
  </TitlesOfParts>
  <Company>The Open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with IET: key issues</dc:title>
  <dc:creator>Denise Whitelock</dc:creator>
  <cp:lastModifiedBy>dmw8</cp:lastModifiedBy>
  <cp:revision>209</cp:revision>
  <cp:lastPrinted>2005-05-19T19:37:56Z</cp:lastPrinted>
  <dcterms:created xsi:type="dcterms:W3CDTF">2004-01-03T15:23:27Z</dcterms:created>
  <dcterms:modified xsi:type="dcterms:W3CDTF">2010-07-07T07:58:24Z</dcterms:modified>
</cp:coreProperties>
</file>