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258" r:id="rId4"/>
    <p:sldId id="279" r:id="rId5"/>
    <p:sldId id="260" r:id="rId6"/>
    <p:sldId id="261" r:id="rId7"/>
    <p:sldId id="263" r:id="rId8"/>
    <p:sldId id="281" r:id="rId9"/>
    <p:sldId id="265" r:id="rId10"/>
    <p:sldId id="269" r:id="rId11"/>
    <p:sldId id="270" r:id="rId12"/>
    <p:sldId id="271" r:id="rId13"/>
    <p:sldId id="267" r:id="rId14"/>
    <p:sldId id="268" r:id="rId15"/>
    <p:sldId id="272" r:id="rId16"/>
    <p:sldId id="280" r:id="rId17"/>
    <p:sldId id="275" r:id="rId18"/>
    <p:sldId id="273" r:id="rId19"/>
    <p:sldId id="27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4D77B8"/>
    <a:srgbClr val="6E8FB8"/>
    <a:srgbClr val="7C8C8C"/>
    <a:srgbClr val="A4B8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0908" autoAdjust="0"/>
    <p:restoredTop sz="42327" autoAdjust="0"/>
  </p:normalViewPr>
  <p:slideViewPr>
    <p:cSldViewPr snapToGrid="0" snapToObjects="1">
      <p:cViewPr varScale="1">
        <p:scale>
          <a:sx n="47" d="100"/>
          <a:sy n="47" d="100"/>
        </p:scale>
        <p:origin x="-2760" y="-96"/>
      </p:cViewPr>
      <p:guideLst>
        <p:guide orient="horz" pos="672"/>
        <p:guide pos="557"/>
      </p:guideLst>
    </p:cSldViewPr>
  </p:slideViewPr>
  <p:notesTextViewPr>
    <p:cViewPr>
      <p:scale>
        <a:sx n="150" d="100"/>
        <a:sy n="15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ableStyles" Target="tableStyles.xml"/><Relationship Id="rId14" Type="http://schemas.openxmlformats.org/officeDocument/2006/relationships/slide" Target="slides/slide13.xml"/><Relationship Id="rId23" Type="http://schemas.openxmlformats.org/officeDocument/2006/relationships/printerSettings" Target="printerSettings/printerSettings1.bin"/><Relationship Id="rId4" Type="http://schemas.openxmlformats.org/officeDocument/2006/relationships/slide" Target="slides/slide3.xml"/><Relationship Id="rId26" Type="http://schemas.openxmlformats.org/officeDocument/2006/relationships/theme" Target="theme/theme1.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180363-4EAC-A64D-9FB5-841A09C26E26}" type="datetimeFigureOut">
              <a:rPr lang="en-US" smtClean="0"/>
              <a:pPr/>
              <a:t>8/2/10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C73A0B-178C-6643-B6E9-2E6451D2BD72}"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AA353F-1891-574A-B3C9-7808A0B8AE88}" type="datetimeFigureOut">
              <a:rPr lang="en-US" smtClean="0"/>
              <a:pPr/>
              <a:t>8/2/10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43224-BC9D-3443-990A-E903EBC1634D}"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study is:</a:t>
            </a:r>
          </a:p>
          <a:p>
            <a:r>
              <a:rPr lang="en-US" baseline="0" dirty="0" smtClean="0"/>
              <a:t>-</a:t>
            </a:r>
            <a:r>
              <a:rPr lang="en-US" baseline="0" dirty="0" smtClean="0"/>
              <a:t>part of a larger design research study in which our research group is developing 3 curriculum units to help middle school students gain deeper understanding of complex aquatic systems. </a:t>
            </a:r>
          </a:p>
          <a:p>
            <a:r>
              <a:rPr lang="en-US" baseline="0" dirty="0" smtClean="0"/>
              <a:t>-pre/posttest measures that tell us we are moving in the right direction</a:t>
            </a:r>
          </a:p>
          <a:p>
            <a:endParaRPr lang="en-US" baseline="0" dirty="0" smtClean="0"/>
          </a:p>
          <a:p>
            <a:r>
              <a:rPr lang="en-US" baseline="0" dirty="0" smtClean="0"/>
              <a:t>-Even so, this is an exploratory study…</a:t>
            </a:r>
          </a:p>
          <a:p>
            <a:r>
              <a:rPr lang="en-US" baseline="0" dirty="0" smtClean="0"/>
              <a:t>-that will help inform design decisions </a:t>
            </a:r>
          </a:p>
          <a:p>
            <a:r>
              <a:rPr lang="en-US" baseline="0" dirty="0" smtClean="0"/>
              <a:t>-that sets the groundwork for a microgenetic study in which we look closely at the mechanisms that support complex understanding of complex aquatic systems in this learning environment. </a:t>
            </a:r>
          </a:p>
        </p:txBody>
      </p:sp>
      <p:sp>
        <p:nvSpPr>
          <p:cNvPr id="4" name="Slide Number Placeholder 3"/>
          <p:cNvSpPr>
            <a:spLocks noGrp="1"/>
          </p:cNvSpPr>
          <p:nvPr>
            <p:ph type="sldNum" sz="quarter" idx="10"/>
          </p:nvPr>
        </p:nvSpPr>
        <p:spPr/>
        <p:txBody>
          <a:bodyPr/>
          <a:lstStyle/>
          <a:p>
            <a:fld id="{B8C43224-BC9D-3443-990A-E903EBC1634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girls make</a:t>
            </a:r>
            <a:r>
              <a:rPr lang="en-US" baseline="0" dirty="0" smtClean="0"/>
              <a:t> independent observations without making consolidating their observations. They do not make connections to the complex behavior evident on the screen.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Mary: </a:t>
            </a:r>
            <a:r>
              <a:rPr lang="en-US" baseline="0" dirty="0" smtClean="0"/>
              <a:t>read quote. But she doesn’t also notice that the fish population is also getting smaller even as the water quality is getting worse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 making connections between changes in fish population and water quality.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C43224-BC9D-3443-990A-E903EBC1634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this point, Shruti notices the teacher’s simulation on the Smart Board is in equilibrium. It looks a lot different from their simulation.</a:t>
            </a:r>
            <a:endParaRPr lang="en-US" baseline="0" dirty="0" smtClean="0"/>
          </a:p>
          <a:p>
            <a:endParaRPr lang="en-US" baseline="0" dirty="0" smtClean="0"/>
          </a:p>
          <a:p>
            <a:r>
              <a:rPr lang="en-US" baseline="0" dirty="0" smtClean="0"/>
              <a:t>It has few yellow squares and no poor water deaths. </a:t>
            </a:r>
          </a:p>
          <a:p>
            <a:endParaRPr lang="en-US" baseline="0" dirty="0" smtClean="0"/>
          </a:p>
          <a:p>
            <a:r>
              <a:rPr lang="en-US" baseline="0" dirty="0" smtClean="0"/>
              <a:t>Without talking with the other students, reduces the amount of food available to the aquarium. </a:t>
            </a:r>
          </a:p>
          <a:p>
            <a:endParaRPr lang="en-US" baseline="0" dirty="0" smtClean="0"/>
          </a:p>
          <a:p>
            <a:r>
              <a:rPr lang="en-US" baseline="0" dirty="0" smtClean="0"/>
              <a:t>The girls observe the screen together, at which point Mary notices – in some frustration – </a:t>
            </a:r>
          </a:p>
          <a:p>
            <a:r>
              <a:rPr lang="en-US" baseline="0" dirty="0" smtClean="0"/>
              <a:t>READ dialogue</a:t>
            </a:r>
          </a:p>
          <a:p>
            <a:endParaRPr lang="en-US" baseline="0" dirty="0" smtClean="0"/>
          </a:p>
          <a:p>
            <a:r>
              <a:rPr lang="en-US" baseline="0" dirty="0" smtClean="0"/>
              <a:t>At this point, it is worth noting that the teacher was mistaken in her interpretation of the simulation. She had thought the yellow squares were fish waste. The girls are struggling to coordinate their observations with the explanation –AUTHORITATIVE– explanation of the teacher.</a:t>
            </a:r>
          </a:p>
          <a:p>
            <a:endParaRPr lang="en-US" baseline="0" dirty="0" smtClean="0"/>
          </a:p>
          <a:p>
            <a:r>
              <a:rPr lang="en-US" baseline="0" dirty="0" smtClean="0"/>
              <a:t>They now become very focused on manipulating the levels of food and observing it’s effect on the aquarium AND on the presence and absence of the yellow squares.</a:t>
            </a:r>
            <a:endParaRPr lang="en-US" dirty="0"/>
          </a:p>
        </p:txBody>
      </p:sp>
      <p:sp>
        <p:nvSpPr>
          <p:cNvPr id="4" name="Slide Number Placeholder 3"/>
          <p:cNvSpPr>
            <a:spLocks noGrp="1"/>
          </p:cNvSpPr>
          <p:nvPr>
            <p:ph type="sldNum" sz="quarter" idx="10"/>
          </p:nvPr>
        </p:nvSpPr>
        <p:spPr/>
        <p:txBody>
          <a:bodyPr/>
          <a:lstStyle/>
          <a:p>
            <a:fld id="{B8C43224-BC9D-3443-990A-E903EBC1634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teacher returns to the table and asks</a:t>
            </a:r>
            <a:r>
              <a:rPr lang="en-US" baseline="0" dirty="0" smtClean="0"/>
              <a:t> the girls is they have identified the yellow squares. </a:t>
            </a:r>
            <a:endParaRPr lang="en-US" dirty="0"/>
          </a:p>
        </p:txBody>
      </p:sp>
      <p:sp>
        <p:nvSpPr>
          <p:cNvPr id="4" name="Slide Number Placeholder 3"/>
          <p:cNvSpPr>
            <a:spLocks noGrp="1"/>
          </p:cNvSpPr>
          <p:nvPr>
            <p:ph type="sldNum" sz="quarter" idx="10"/>
          </p:nvPr>
        </p:nvSpPr>
        <p:spPr/>
        <p:txBody>
          <a:bodyPr/>
          <a:lstStyle/>
          <a:p>
            <a:fld id="{B8C43224-BC9D-3443-990A-E903EBC1634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C43224-BC9D-3443-990A-E903EBC1634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Episode 2…</a:t>
            </a:r>
          </a:p>
          <a:p>
            <a:r>
              <a:rPr lang="en-US" dirty="0" smtClean="0"/>
              <a:t>-reflection:</a:t>
            </a:r>
            <a:r>
              <a:rPr lang="en-US" baseline="0" dirty="0" smtClean="0"/>
              <a:t> why were the fish dying?</a:t>
            </a:r>
          </a:p>
          <a:p>
            <a:r>
              <a:rPr lang="en-US" baseline="0" dirty="0" smtClean="0"/>
              <a:t>-Is there </a:t>
            </a:r>
            <a:r>
              <a:rPr lang="en-US" baseline="0" dirty="0" err="1" smtClean="0"/>
              <a:t>soemthing</a:t>
            </a:r>
            <a:r>
              <a:rPr lang="en-US" baseline="0" dirty="0" smtClean="0"/>
              <a:t> about the water quality –”</a:t>
            </a:r>
            <a:r>
              <a:rPr lang="en-US" baseline="0" dirty="0" err="1" smtClean="0"/>
              <a:t>microsystems</a:t>
            </a:r>
            <a:r>
              <a:rPr lang="en-US" baseline="0" dirty="0" smtClean="0"/>
              <a:t>”</a:t>
            </a:r>
          </a:p>
          <a:p>
            <a:endParaRPr lang="en-US" dirty="0" smtClean="0"/>
          </a:p>
          <a:p>
            <a:r>
              <a:rPr lang="en-US" dirty="0" smtClean="0"/>
              <a:t>Here, with the abstract</a:t>
            </a:r>
            <a:r>
              <a:rPr lang="en-US" baseline="0" dirty="0" smtClean="0"/>
              <a:t> shapes, they begin asking “what is it” questions</a:t>
            </a:r>
            <a:endParaRPr lang="en-US" dirty="0"/>
          </a:p>
        </p:txBody>
      </p:sp>
      <p:sp>
        <p:nvSpPr>
          <p:cNvPr id="4" name="Slide Number Placeholder 3"/>
          <p:cNvSpPr>
            <a:spLocks noGrp="1"/>
          </p:cNvSpPr>
          <p:nvPr>
            <p:ph type="sldNum" sz="quarter" idx="10"/>
          </p:nvPr>
        </p:nvSpPr>
        <p:spPr/>
        <p:txBody>
          <a:bodyPr/>
          <a:lstStyle/>
          <a:p>
            <a:fld id="{B8C43224-BC9D-3443-990A-E903EBC1634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Reading the outputs and making connections right away to identify</a:t>
            </a:r>
            <a:r>
              <a:rPr lang="en-US" baseline="0" dirty="0" smtClean="0"/>
              <a:t> some of the abstract shapes and </a:t>
            </a:r>
            <a:r>
              <a:rPr lang="en-US" baseline="0" dirty="0" err="1" smtClean="0"/>
              <a:t>color.s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8C43224-BC9D-3443-990A-E903EBC1634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Coordinating observational practice with domain knowledge proves to be rather challenging. </a:t>
            </a:r>
          </a:p>
          <a:p>
            <a:r>
              <a:rPr lang="en-US" sz="1200" kern="1200" dirty="0" smtClean="0">
                <a:solidFill>
                  <a:schemeClr val="tx1"/>
                </a:solidFill>
                <a:latin typeface="+mn-lt"/>
                <a:ea typeface="+mn-ea"/>
                <a:cs typeface="+mn-cs"/>
              </a:rPr>
              <a:t>The teacher makes several moves that facilitate productive observations of the nitrification simulation of the nitrification cycle. Previously, she suggested slowing the simulation to see what is really happening and checking out content in the hypermedia to identify the colored patches. Now, she cues them to associate the timing of the appearance of the colored patches with difference in chemical levels (i.e., ammonia, nitrite, nitrate). The girls start a new cycle and closely observe the screen, waiting for the patches to appear: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8C43224-BC9D-3443-990A-E903EBC1634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Did they make connection</a:t>
            </a:r>
            <a:r>
              <a:rPr lang="en-US" baseline="0" dirty="0" smtClean="0"/>
              <a:t>s? Understand a complex system?</a:t>
            </a:r>
            <a:endParaRPr lang="en-US" dirty="0"/>
          </a:p>
        </p:txBody>
      </p:sp>
      <p:sp>
        <p:nvSpPr>
          <p:cNvPr id="4" name="Slide Number Placeholder 3"/>
          <p:cNvSpPr>
            <a:spLocks noGrp="1"/>
          </p:cNvSpPr>
          <p:nvPr>
            <p:ph type="sldNum" sz="quarter" idx="10"/>
          </p:nvPr>
        </p:nvSpPr>
        <p:spPr/>
        <p:txBody>
          <a:bodyPr/>
          <a:lstStyle/>
          <a:p>
            <a:fld id="{B8C43224-BC9D-3443-990A-E903EBC1634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reality however,</a:t>
            </a:r>
            <a:r>
              <a:rPr lang="en-US" baseline="0" dirty="0" smtClean="0"/>
              <a:t> creating the model generated very little talk among the girls. </a:t>
            </a:r>
            <a:endParaRPr lang="en-US" dirty="0"/>
          </a:p>
        </p:txBody>
      </p:sp>
      <p:sp>
        <p:nvSpPr>
          <p:cNvPr id="4" name="Slide Number Placeholder 3"/>
          <p:cNvSpPr>
            <a:spLocks noGrp="1"/>
          </p:cNvSpPr>
          <p:nvPr>
            <p:ph type="sldNum" sz="quarter" idx="10"/>
          </p:nvPr>
        </p:nvSpPr>
        <p:spPr/>
        <p:txBody>
          <a:bodyPr/>
          <a:lstStyle/>
          <a:p>
            <a:fld id="{B8C43224-BC9D-3443-990A-E903EBC1634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The combination of a computer learning environment and teacher mediation provided an integrated system of support for student learning. </a:t>
            </a:r>
          </a:p>
          <a:p>
            <a:endParaRPr lang="en-US" sz="1100" kern="1200" dirty="0" smtClean="0">
              <a:solidFill>
                <a:schemeClr val="tx1"/>
              </a:solidFill>
              <a:latin typeface="+mn-lt"/>
              <a:ea typeface="+mn-ea"/>
              <a:cs typeface="+mn-cs"/>
            </a:endParaRPr>
          </a:p>
          <a:p>
            <a:r>
              <a:rPr lang="en-US" sz="1100" kern="1200" smtClean="0">
                <a:solidFill>
                  <a:schemeClr val="tx1"/>
                </a:solidFill>
                <a:latin typeface="+mn-lt"/>
                <a:ea typeface="+mn-ea"/>
                <a:cs typeface="+mn-cs"/>
              </a:rPr>
              <a:t>The </a:t>
            </a:r>
            <a:r>
              <a:rPr lang="en-US" sz="1100" kern="1200" dirty="0" smtClean="0">
                <a:solidFill>
                  <a:schemeClr val="tx1"/>
                </a:solidFill>
                <a:latin typeface="+mn-lt"/>
                <a:ea typeface="+mn-ea"/>
                <a:cs typeface="+mn-cs"/>
              </a:rPr>
              <a:t>kinds of questions used by the teacher during computer-supported inquiry played a key role in the kinds of questions students also asked and their ability to observe features and behaviors of phenomena in ways that begin to distinguish scientific from everyday practice.</a:t>
            </a:r>
            <a:endParaRPr lang="en-US" sz="1100" dirty="0"/>
          </a:p>
        </p:txBody>
      </p:sp>
      <p:sp>
        <p:nvSpPr>
          <p:cNvPr id="4" name="Slide Number Placeholder 3"/>
          <p:cNvSpPr>
            <a:spLocks noGrp="1"/>
          </p:cNvSpPr>
          <p:nvPr>
            <p:ph type="sldNum" sz="quarter" idx="10"/>
          </p:nvPr>
        </p:nvSpPr>
        <p:spPr/>
        <p:txBody>
          <a:bodyPr/>
          <a:lstStyle/>
          <a:p>
            <a:fld id="{B8C43224-BC9D-3443-990A-E903EBC1634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C43224-BC9D-3443-990A-E903EBC1634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8C43224-BC9D-3443-990A-E903EBC1634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Part of larger design research study</a:t>
            </a:r>
          </a:p>
          <a:p>
            <a:pPr lvl="1"/>
            <a:r>
              <a:rPr lang="en-US" sz="1400" dirty="0" smtClean="0"/>
              <a:t>7</a:t>
            </a:r>
            <a:r>
              <a:rPr lang="en-US" sz="1400" baseline="30000" dirty="0" smtClean="0"/>
              <a:t>th</a:t>
            </a:r>
            <a:r>
              <a:rPr lang="en-US" sz="1400" dirty="0" smtClean="0"/>
              <a:t> graders in a suburban middle school</a:t>
            </a:r>
          </a:p>
          <a:p>
            <a:pPr lvl="1"/>
            <a:r>
              <a:rPr lang="en-US" sz="1400" dirty="0" smtClean="0"/>
              <a:t>Learning about an aquarium system (the 1</a:t>
            </a:r>
            <a:r>
              <a:rPr lang="en-US" sz="1400" baseline="30000" dirty="0" smtClean="0"/>
              <a:t>st</a:t>
            </a:r>
            <a:r>
              <a:rPr lang="en-US" sz="1400" dirty="0" smtClean="0"/>
              <a:t> curricuculum</a:t>
            </a:r>
            <a:r>
              <a:rPr lang="en-US" sz="1400" baseline="0" dirty="0" smtClean="0"/>
              <a:t> unit)</a:t>
            </a:r>
          </a:p>
          <a:p>
            <a:pPr lvl="1"/>
            <a:endParaRPr lang="en-US" sz="1400" dirty="0" smtClean="0"/>
          </a:p>
          <a:p>
            <a:pPr lvl="1"/>
            <a:endParaRPr lang="en-US" sz="1400" dirty="0" smtClean="0"/>
          </a:p>
          <a:p>
            <a:r>
              <a:rPr lang="en-US" sz="1400" b="1" dirty="0" smtClean="0"/>
              <a:t>Case Study of one group of girls</a:t>
            </a:r>
          </a:p>
          <a:p>
            <a:pPr lvl="1"/>
            <a:r>
              <a:rPr lang="en-US" sz="1400" dirty="0" smtClean="0"/>
              <a:t>Mary, Shruti, and Erica  -- 2 European-Americans</a:t>
            </a:r>
            <a:r>
              <a:rPr lang="en-US" sz="1400" baseline="0" dirty="0" smtClean="0"/>
              <a:t> and 1 Indian-American descent</a:t>
            </a:r>
            <a:endParaRPr lang="en-US" sz="1400" dirty="0" smtClean="0"/>
          </a:p>
          <a:p>
            <a:pPr lvl="1"/>
            <a:r>
              <a:rPr lang="en-US" sz="1400" dirty="0" smtClean="0"/>
              <a:t>Ms. G, experienced science teacher</a:t>
            </a:r>
          </a:p>
          <a:p>
            <a:endParaRPr lang="en-US" dirty="0"/>
          </a:p>
        </p:txBody>
      </p:sp>
      <p:sp>
        <p:nvSpPr>
          <p:cNvPr id="4" name="Slide Number Placeholder 3"/>
          <p:cNvSpPr>
            <a:spLocks noGrp="1"/>
          </p:cNvSpPr>
          <p:nvPr>
            <p:ph type="sldNum" sz="quarter" idx="10"/>
          </p:nvPr>
        </p:nvSpPr>
        <p:spPr/>
        <p:txBody>
          <a:bodyPr/>
          <a:lstStyle/>
          <a:p>
            <a:fld id="{B8C43224-BC9D-3443-990A-E903EBC1634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C43224-BC9D-3443-990A-E903EBC1634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C43224-BC9D-3443-990A-E903EBC1634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Episode 1, Ms G</a:t>
            </a:r>
            <a:r>
              <a:rPr lang="en-US" baseline="0" dirty="0" smtClean="0"/>
              <a:t> begins by orienting students to the Fish Spawn simulation screen, designed to explore the relationships </a:t>
            </a:r>
            <a:r>
              <a:rPr lang="en-US" baseline="0" dirty="0" smtClean="0"/>
              <a:t>between </a:t>
            </a:r>
            <a:r>
              <a:rPr lang="en-US" baseline="0" dirty="0" smtClean="0"/>
              <a:t>fish populations and water quality.</a:t>
            </a:r>
          </a:p>
          <a:p>
            <a:endParaRPr lang="en-US" baseline="0" dirty="0" smtClean="0"/>
          </a:p>
          <a:p>
            <a:r>
              <a:rPr lang="en-US" baseline="0" dirty="0" smtClean="0"/>
              <a:t>Describe the screen – variables, controls, graph, outputs, fish… and yellow squares</a:t>
            </a:r>
          </a:p>
          <a:p>
            <a:endParaRPr lang="en-US" baseline="0" dirty="0" smtClean="0"/>
          </a:p>
          <a:p>
            <a:r>
              <a:rPr lang="en-US" baseline="0" dirty="0" smtClean="0"/>
              <a:t>As Ms G introduces the simulation, the girls are busy messing with the simulation. </a:t>
            </a:r>
          </a:p>
          <a:p>
            <a:r>
              <a:rPr lang="en-US" baseline="0" dirty="0" smtClean="0"/>
              <a:t>Shruti asks…. Next </a:t>
            </a:r>
            <a:r>
              <a:rPr lang="en-US" baseline="0" dirty="0" smtClean="0"/>
              <a:t>Page</a:t>
            </a:r>
            <a:endParaRPr lang="en-US" baseline="0" dirty="0" smtClean="0"/>
          </a:p>
        </p:txBody>
      </p:sp>
      <p:sp>
        <p:nvSpPr>
          <p:cNvPr id="4" name="Slide Number Placeholder 3"/>
          <p:cNvSpPr>
            <a:spLocks noGrp="1"/>
          </p:cNvSpPr>
          <p:nvPr>
            <p:ph type="sldNum" sz="quarter" idx="10"/>
          </p:nvPr>
        </p:nvSpPr>
        <p:spPr/>
        <p:txBody>
          <a:bodyPr/>
          <a:lstStyle/>
          <a:p>
            <a:fld id="{B8C43224-BC9D-3443-990A-E903EBC1634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Ms G stops</a:t>
            </a:r>
            <a:r>
              <a:rPr lang="en-US" baseline="0" dirty="0" smtClean="0"/>
              <a:t> by the table where the girls are working and asks how they are doing.</a:t>
            </a:r>
            <a:endParaRPr lang="en-US" dirty="0" smtClean="0"/>
          </a:p>
          <a:p>
            <a:endParaRPr lang="en-US" dirty="0" smtClean="0"/>
          </a:p>
          <a:p>
            <a:r>
              <a:rPr lang="en-US" dirty="0" smtClean="0"/>
              <a:t>Read dialogue.</a:t>
            </a:r>
          </a:p>
          <a:p>
            <a:endParaRPr lang="en-US" dirty="0" smtClean="0"/>
          </a:p>
          <a:p>
            <a:r>
              <a:rPr lang="en-US" dirty="0" smtClean="0"/>
              <a:t>At this point the teacher goes</a:t>
            </a:r>
            <a:r>
              <a:rPr lang="en-US" baseline="0" dirty="0" smtClean="0"/>
              <a:t> to another group, and the girls start a new iterative cycle. They notice behaviors and make some guesses (waste? O2?). This pattern continues for some time.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8C43224-BC9D-3443-990A-E903EBC1634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simulation screen is quickly filling with yellow squares when Erica observes, “none of the fish are dying from no food.” Having previously noted that so many fish deaths are related to being eaten, the girls now notice that the fish are also dying from poor water quality. Shruti cannot figure out why fish are dying from poor water quality, even though she has increased water flow. What else can cause the water to be—in Shruti’s words—“so disgusting?”</a:t>
            </a:r>
          </a:p>
          <a:p>
            <a:endParaRPr lang="en-US" dirty="0" smtClean="0"/>
          </a:p>
          <a:p>
            <a:endParaRPr lang="en-US" dirty="0" smtClean="0"/>
          </a:p>
          <a:p>
            <a:r>
              <a:rPr lang="en-US" dirty="0" smtClean="0"/>
              <a:t>Clearly, the</a:t>
            </a:r>
            <a:r>
              <a:rPr lang="en-US" baseline="0" dirty="0" smtClean="0"/>
              <a:t> girls are beginning to notice patterns of behavior.  The data outputs are providing information but they are having trouble connecting the data to the to the behavior of the phenomena on the screen. </a:t>
            </a:r>
            <a:endParaRPr lang="en-US" dirty="0"/>
          </a:p>
        </p:txBody>
      </p:sp>
      <p:sp>
        <p:nvSpPr>
          <p:cNvPr id="4" name="Slide Number Placeholder 3"/>
          <p:cNvSpPr>
            <a:spLocks noGrp="1"/>
          </p:cNvSpPr>
          <p:nvPr>
            <p:ph type="sldNum" sz="quarter" idx="10"/>
          </p:nvPr>
        </p:nvSpPr>
        <p:spPr/>
        <p:txBody>
          <a:bodyPr/>
          <a:lstStyle/>
          <a:p>
            <a:fld id="{B8C43224-BC9D-3443-990A-E903EBC1634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781381-F429-884C-A04C-A800D42DC006}" type="datetime1">
              <a:rPr lang="en-US" smtClean="0"/>
              <a:pPr/>
              <a:t>8/2/10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69A7D-3D3A-E74E-BC5E-587B246BDD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C79EE-8B66-124F-A16D-5BCC81E01D94}" type="datetime1">
              <a:rPr lang="en-US" smtClean="0"/>
              <a:pPr/>
              <a:t>8/2/10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69A7D-3D3A-E74E-BC5E-587B246BDD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BC7CE-DE51-5847-85EE-A710D619E6C2}" type="datetime1">
              <a:rPr lang="en-US" smtClean="0"/>
              <a:pPr/>
              <a:t>8/2/10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69A7D-3D3A-E74E-BC5E-587B246BDD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CE66E-4C00-8A41-8EEC-E2C0280549E9}" type="datetime1">
              <a:rPr lang="en-US" smtClean="0"/>
              <a:pPr/>
              <a:t>8/2/10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69A7D-3D3A-E74E-BC5E-587B246BDD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A6622-4EF8-6641-94FE-695636959B47}" type="datetime1">
              <a:rPr lang="en-US" smtClean="0"/>
              <a:pPr/>
              <a:t>8/2/10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69A7D-3D3A-E74E-BC5E-587B246BDD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4F2B7F-0D65-0E4D-8CBA-D8BD45BD46DB}" type="datetime1">
              <a:rPr lang="en-US" smtClean="0"/>
              <a:pPr/>
              <a:t>8/2/10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69A7D-3D3A-E74E-BC5E-587B246BDD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B41976-E2B6-C34E-977D-62FA6F338C7D}" type="datetime1">
              <a:rPr lang="en-US" smtClean="0"/>
              <a:pPr/>
              <a:t>8/2/10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669A7D-3D3A-E74E-BC5E-587B246BDD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BD8748-226F-6F4F-844F-9C2001575400}" type="datetime1">
              <a:rPr lang="en-US" smtClean="0"/>
              <a:pPr/>
              <a:t>8/2/10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669A7D-3D3A-E74E-BC5E-587B246BDD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8346A-4588-1843-AA16-D9B5A83B1401}" type="datetime1">
              <a:rPr lang="en-US" smtClean="0"/>
              <a:pPr/>
              <a:t>8/2/10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669A7D-3D3A-E74E-BC5E-587B246BDD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8DB87-48E4-D94B-81CE-380913860BB9}" type="datetime1">
              <a:rPr lang="en-US" smtClean="0"/>
              <a:pPr/>
              <a:t>8/2/10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69A7D-3D3A-E74E-BC5E-587B246BDD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3959A3-6E22-594D-A7D6-4A68F04A40AD}" type="datetime1">
              <a:rPr lang="en-US" smtClean="0"/>
              <a:pPr/>
              <a:t>8/2/10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69A7D-3D3A-E74E-BC5E-587B246BDD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E60D9-5CF6-7D47-A9E1-7D49AEBD5DDE}" type="datetime1">
              <a:rPr lang="en-US" smtClean="0"/>
              <a:pPr/>
              <a:t>8/2/10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69A7D-3D3A-E74E-BC5E-587B246BDD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oleObject" Target="Macintosh%20HD:Users:eberbach@ad-gse.rutgers.edu:Desktop:Papers%20In%20Progress:CBLIS%20Paper:Final%20Submission:C34%20Eberbach_rev_0430.doc!OLE_LINK2" TargetMode="External"/><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1.png"/><Relationship Id="rId1" Type="http://schemas.openxmlformats.org/officeDocument/2006/relationships/video" Target="file://localhost/Users/eberbach@ad-gse.rutgers.edu/Desktop/Systems%20and%20Cylces/JUDY%20Video/Judy_GF_P2_2009/GF_P2_1216_2009.mov" TargetMode="Externa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oleObject" Target="Macintosh%20HD:Users:eberbach@ad-gse.rutgers.edu:Desktop:Papers%20In%20Progress:CBLIS%20Paper:Final%20Submission:C34%20Eberbach_rev_0430.doc!OLE_LINK1" TargetMode="External"/><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2857"/>
            <a:ext cx="7772400" cy="1470025"/>
          </a:xfrm>
        </p:spPr>
        <p:txBody>
          <a:bodyPr>
            <a:noAutofit/>
          </a:bodyPr>
          <a:lstStyle/>
          <a:p>
            <a:r>
              <a:rPr lang="en-US" sz="3600" b="1" dirty="0" smtClean="0">
                <a:solidFill>
                  <a:srgbClr val="4D77B8"/>
                </a:solidFill>
              </a:rPr>
              <a:t>Observing the Seen and the Unseen:</a:t>
            </a:r>
            <a:br>
              <a:rPr lang="en-US" sz="3600" b="1" dirty="0" smtClean="0">
                <a:solidFill>
                  <a:srgbClr val="4D77B8"/>
                </a:solidFill>
              </a:rPr>
            </a:br>
            <a:r>
              <a:rPr lang="en-US" sz="3600" b="1" dirty="0" smtClean="0">
                <a:solidFill>
                  <a:srgbClr val="4D77B8"/>
                </a:solidFill>
              </a:rPr>
              <a:t>Computer &amp; Social Mediation of a Complex Biological System</a:t>
            </a:r>
            <a:endParaRPr lang="en-US" sz="3600" b="1" dirty="0">
              <a:solidFill>
                <a:srgbClr val="4D77B8"/>
              </a:solidFill>
            </a:endParaRPr>
          </a:p>
        </p:txBody>
      </p:sp>
      <p:sp>
        <p:nvSpPr>
          <p:cNvPr id="3" name="Subtitle 2"/>
          <p:cNvSpPr>
            <a:spLocks noGrp="1"/>
          </p:cNvSpPr>
          <p:nvPr>
            <p:ph type="subTitle" idx="1"/>
          </p:nvPr>
        </p:nvSpPr>
        <p:spPr/>
        <p:txBody>
          <a:bodyPr>
            <a:normAutofit/>
          </a:bodyPr>
          <a:lstStyle/>
          <a:p>
            <a:endParaRPr lang="en-US" sz="2800" dirty="0" smtClean="0"/>
          </a:p>
          <a:p>
            <a:r>
              <a:rPr lang="en-US" sz="2800" dirty="0" smtClean="0"/>
              <a:t>Catherine Eberbach &amp; Cindy Hmelo-Silver</a:t>
            </a:r>
          </a:p>
          <a:p>
            <a:r>
              <a:rPr lang="en-US" sz="2800" dirty="0" smtClean="0"/>
              <a:t>Rutgers University</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4D77B8"/>
                </a:solidFill>
              </a:rPr>
              <a:t>“Why is the water so disgusting?”</a:t>
            </a:r>
            <a:endParaRPr lang="en-US" sz="4000" b="1" dirty="0">
              <a:solidFill>
                <a:srgbClr val="4D77B8"/>
              </a:solidFill>
            </a:endParaRPr>
          </a:p>
        </p:txBody>
      </p:sp>
      <p:sp>
        <p:nvSpPr>
          <p:cNvPr id="3" name="Content Placeholder 2"/>
          <p:cNvSpPr>
            <a:spLocks noGrp="1"/>
          </p:cNvSpPr>
          <p:nvPr>
            <p:ph idx="1"/>
          </p:nvPr>
        </p:nvSpPr>
        <p:spPr/>
        <p:txBody>
          <a:bodyPr/>
          <a:lstStyle/>
          <a:p>
            <a:r>
              <a:rPr lang="en-US" dirty="0" smtClean="0"/>
              <a:t>The girls make independent observations without making connections:</a:t>
            </a:r>
          </a:p>
          <a:p>
            <a:pPr>
              <a:buNone/>
            </a:pPr>
            <a:r>
              <a:rPr lang="en-US" b="1" dirty="0" smtClean="0"/>
              <a:t>Mary: </a:t>
            </a:r>
            <a:r>
              <a:rPr lang="en-US" dirty="0" smtClean="0"/>
              <a:t>“…the yellow in ganging up in places where the fish aren’t.” </a:t>
            </a:r>
          </a:p>
          <a:p>
            <a:pPr>
              <a:buNone/>
            </a:pPr>
            <a:r>
              <a:rPr lang="en-US" b="1" dirty="0" smtClean="0"/>
              <a:t>Erica: </a:t>
            </a:r>
            <a:r>
              <a:rPr lang="en-US" dirty="0" smtClean="0"/>
              <a:t>“None of the fish are dying from no food”</a:t>
            </a:r>
          </a:p>
        </p:txBody>
      </p:sp>
      <p:sp>
        <p:nvSpPr>
          <p:cNvPr id="4" name="Slide Number Placeholder 3"/>
          <p:cNvSpPr>
            <a:spLocks noGrp="1"/>
          </p:cNvSpPr>
          <p:nvPr>
            <p:ph type="sldNum" sz="quarter" idx="12"/>
          </p:nvPr>
        </p:nvSpPr>
        <p:spPr/>
        <p:txBody>
          <a:bodyPr/>
          <a:lstStyle/>
          <a:p>
            <a:fld id="{F4669A7D-3D3A-E74E-BC5E-587B246BDD76}"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4D77B8"/>
                </a:solidFill>
              </a:rPr>
              <a:t>Starve the Fish!</a:t>
            </a:r>
            <a:endParaRPr lang="en-US" sz="4000" b="1" dirty="0">
              <a:solidFill>
                <a:srgbClr val="4D77B8"/>
              </a:solidFill>
            </a:endParaRPr>
          </a:p>
        </p:txBody>
      </p:sp>
      <p:sp>
        <p:nvSpPr>
          <p:cNvPr id="3" name="Content Placeholder 2"/>
          <p:cNvSpPr>
            <a:spLocks noGrp="1"/>
          </p:cNvSpPr>
          <p:nvPr>
            <p:ph idx="1"/>
          </p:nvPr>
        </p:nvSpPr>
        <p:spPr/>
        <p:txBody>
          <a:bodyPr/>
          <a:lstStyle/>
          <a:p>
            <a:pPr>
              <a:buNone/>
            </a:pPr>
            <a:r>
              <a:rPr lang="en-US" b="1" dirty="0" smtClean="0"/>
              <a:t>Shruti:</a:t>
            </a:r>
            <a:r>
              <a:rPr lang="en-US" dirty="0" smtClean="0"/>
              <a:t>  I want the fish to die from food death.</a:t>
            </a:r>
          </a:p>
          <a:p>
            <a:pPr>
              <a:buNone/>
            </a:pPr>
            <a:endParaRPr lang="en-US" dirty="0" smtClean="0"/>
          </a:p>
          <a:p>
            <a:pPr>
              <a:buNone/>
            </a:pPr>
            <a:r>
              <a:rPr lang="en-US" dirty="0" smtClean="0"/>
              <a:t>Observing the simulation and data outputs:</a:t>
            </a:r>
          </a:p>
          <a:p>
            <a:pPr>
              <a:buNone/>
            </a:pPr>
            <a:endParaRPr lang="en-US" dirty="0" smtClean="0"/>
          </a:p>
          <a:p>
            <a:pPr>
              <a:buNone/>
            </a:pPr>
            <a:r>
              <a:rPr lang="en-US" b="1" dirty="0" smtClean="0"/>
              <a:t>Mary</a:t>
            </a:r>
            <a:r>
              <a:rPr lang="en-US" dirty="0" smtClean="0"/>
              <a:t>: But the yellow goes away when there’s less food. But she (</a:t>
            </a:r>
            <a:r>
              <a:rPr lang="en-US" i="1" dirty="0" smtClean="0"/>
              <a:t>the teacher</a:t>
            </a:r>
            <a:r>
              <a:rPr lang="en-US" dirty="0" smtClean="0"/>
              <a:t>) said it wasn’t the food!”</a:t>
            </a:r>
          </a:p>
          <a:p>
            <a:endParaRPr lang="en-US" dirty="0"/>
          </a:p>
        </p:txBody>
      </p:sp>
      <p:sp>
        <p:nvSpPr>
          <p:cNvPr id="4" name="Slide Number Placeholder 3"/>
          <p:cNvSpPr>
            <a:spLocks noGrp="1"/>
          </p:cNvSpPr>
          <p:nvPr>
            <p:ph type="sldNum" sz="quarter" idx="12"/>
          </p:nvPr>
        </p:nvSpPr>
        <p:spPr/>
        <p:txBody>
          <a:bodyPr/>
          <a:lstStyle/>
          <a:p>
            <a:fld id="{F4669A7D-3D3A-E74E-BC5E-587B246BDD76}"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4D77B8"/>
                </a:solidFill>
              </a:rPr>
              <a:t>Eureka!</a:t>
            </a:r>
            <a:endParaRPr lang="en-US" sz="4000" b="1" dirty="0">
              <a:solidFill>
                <a:srgbClr val="4D77B8"/>
              </a:solidFill>
            </a:endParaRPr>
          </a:p>
        </p:txBody>
      </p:sp>
      <p:sp>
        <p:nvSpPr>
          <p:cNvPr id="3" name="Content Placeholder 2"/>
          <p:cNvSpPr>
            <a:spLocks noGrp="1"/>
          </p:cNvSpPr>
          <p:nvPr>
            <p:ph idx="1"/>
          </p:nvPr>
        </p:nvSpPr>
        <p:spPr>
          <a:xfrm>
            <a:off x="457200" y="1600200"/>
            <a:ext cx="8229600" cy="4756150"/>
          </a:xfrm>
        </p:spPr>
        <p:txBody>
          <a:bodyPr>
            <a:normAutofit fontScale="77500" lnSpcReduction="20000"/>
          </a:bodyPr>
          <a:lstStyle/>
          <a:p>
            <a:pPr>
              <a:buNone/>
            </a:pPr>
            <a:r>
              <a:rPr lang="en-US" sz="3613" b="1" dirty="0" smtClean="0"/>
              <a:t>Mary:  </a:t>
            </a:r>
            <a:r>
              <a:rPr lang="en-US" sz="3613" dirty="0" smtClean="0"/>
              <a:t>We have no food.</a:t>
            </a:r>
          </a:p>
          <a:p>
            <a:pPr>
              <a:buNone/>
            </a:pPr>
            <a:r>
              <a:rPr lang="en-US" sz="3613" b="1" dirty="0" smtClean="0"/>
              <a:t>Shruti:  </a:t>
            </a:r>
            <a:r>
              <a:rPr lang="en-US" sz="3613" dirty="0" smtClean="0"/>
              <a:t>Of course we have no fish. </a:t>
            </a:r>
          </a:p>
          <a:p>
            <a:pPr>
              <a:buNone/>
            </a:pPr>
            <a:r>
              <a:rPr lang="en-US" sz="3613" b="1" dirty="0" smtClean="0"/>
              <a:t>Ms G</a:t>
            </a:r>
            <a:r>
              <a:rPr lang="en-US" sz="3613" dirty="0" smtClean="0"/>
              <a:t>:	…the yellow patches, I think they are the food. I was thinking they were the waste. But I think they’re the food. But if you think about it, the waste would probably be similar. They don’t show the waste apparently. But it would be a similar amount if they’re eating that food. It’s </a:t>
            </a:r>
            <a:r>
              <a:rPr lang="en-US" sz="3613" dirty="0" err="1" smtClean="0"/>
              <a:t>gonna</a:t>
            </a:r>
            <a:r>
              <a:rPr lang="en-US" sz="3613" dirty="0" smtClean="0"/>
              <a:t> be converted into waste.</a:t>
            </a:r>
          </a:p>
          <a:p>
            <a:pPr>
              <a:buNone/>
            </a:pPr>
            <a:r>
              <a:rPr lang="en-US" sz="3613" b="1" dirty="0" smtClean="0"/>
              <a:t>Shruti</a:t>
            </a:r>
            <a:r>
              <a:rPr lang="en-US" sz="3613" dirty="0" smtClean="0"/>
              <a:t>:  I thought it wasn’t waste because when the baby fish went over it, it started disappearing. </a:t>
            </a:r>
          </a:p>
          <a:p>
            <a:pPr>
              <a:buNone/>
            </a:pPr>
            <a:r>
              <a:rPr lang="en-US" sz="3613" b="1" dirty="0" smtClean="0"/>
              <a:t>Ms G</a:t>
            </a:r>
            <a:r>
              <a:rPr lang="en-US" sz="3613" dirty="0" smtClean="0"/>
              <a:t>:  It did? Ok. So, good.</a:t>
            </a:r>
          </a:p>
          <a:p>
            <a:endParaRPr lang="en-US" dirty="0"/>
          </a:p>
        </p:txBody>
      </p:sp>
      <p:sp>
        <p:nvSpPr>
          <p:cNvPr id="4" name="Slide Number Placeholder 3"/>
          <p:cNvSpPr>
            <a:spLocks noGrp="1"/>
          </p:cNvSpPr>
          <p:nvPr>
            <p:ph type="sldNum" sz="quarter" idx="12"/>
          </p:nvPr>
        </p:nvSpPr>
        <p:spPr/>
        <p:txBody>
          <a:bodyPr/>
          <a:lstStyle/>
          <a:p>
            <a:fld id="{F4669A7D-3D3A-E74E-BC5E-587B246BDD76}"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4D77B8"/>
                </a:solidFill>
              </a:rPr>
              <a:t>Fish Spawn Summary</a:t>
            </a:r>
            <a:endParaRPr lang="en-US" sz="4000" b="1" dirty="0">
              <a:solidFill>
                <a:srgbClr val="4D77B8"/>
              </a:solidFill>
            </a:endParaRPr>
          </a:p>
        </p:txBody>
      </p:sp>
      <p:sp>
        <p:nvSpPr>
          <p:cNvPr id="3" name="Content Placeholder 2"/>
          <p:cNvSpPr>
            <a:spLocks noGrp="1"/>
          </p:cNvSpPr>
          <p:nvPr>
            <p:ph idx="1"/>
          </p:nvPr>
        </p:nvSpPr>
        <p:spPr/>
        <p:txBody>
          <a:bodyPr>
            <a:noAutofit/>
          </a:bodyPr>
          <a:lstStyle/>
          <a:p>
            <a:r>
              <a:rPr lang="en-US" sz="2800" dirty="0" smtClean="0"/>
              <a:t>Simple identification questions can filter complexity &amp; stimulate productive observations of complex behaviors.</a:t>
            </a:r>
          </a:p>
          <a:p>
            <a:endParaRPr lang="en-US" sz="2800" dirty="0" smtClean="0"/>
          </a:p>
          <a:p>
            <a:r>
              <a:rPr lang="en-US" sz="2800" dirty="0" smtClean="0"/>
              <a:t>To interpret behavior, students &amp; teacher repeatedly observed the simulation to make connections between data outputs and behavior.</a:t>
            </a:r>
          </a:p>
          <a:p>
            <a:endParaRPr lang="en-US" sz="2800" dirty="0" smtClean="0"/>
          </a:p>
          <a:p>
            <a:r>
              <a:rPr lang="en-US" sz="2800" dirty="0" smtClean="0"/>
              <a:t>Students begin to make connections between the visible parts of a system and the invisible parts.</a:t>
            </a:r>
            <a:endParaRPr lang="en-US" sz="2800" dirty="0"/>
          </a:p>
        </p:txBody>
      </p:sp>
      <p:sp>
        <p:nvSpPr>
          <p:cNvPr id="4" name="Slide Number Placeholder 3"/>
          <p:cNvSpPr>
            <a:spLocks noGrp="1"/>
          </p:cNvSpPr>
          <p:nvPr>
            <p:ph type="sldNum" sz="quarter" idx="12"/>
          </p:nvPr>
        </p:nvSpPr>
        <p:spPr/>
        <p:txBody>
          <a:bodyPr/>
          <a:lstStyle/>
          <a:p>
            <a:fld id="{F4669A7D-3D3A-E74E-BC5E-587B246BDD76}"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39684"/>
            <a:ext cx="8229600" cy="1143000"/>
          </a:xfrm>
        </p:spPr>
        <p:txBody>
          <a:bodyPr>
            <a:normAutofit fontScale="90000"/>
          </a:bodyPr>
          <a:lstStyle/>
          <a:p>
            <a:r>
              <a:rPr lang="en-US" sz="3200" b="1" dirty="0" smtClean="0">
                <a:solidFill>
                  <a:srgbClr val="4D77B8"/>
                </a:solidFill>
              </a:rPr>
              <a:t/>
            </a:r>
            <a:br>
              <a:rPr lang="en-US" sz="3200" b="1" dirty="0" smtClean="0">
                <a:solidFill>
                  <a:srgbClr val="4D77B8"/>
                </a:solidFill>
              </a:rPr>
            </a:br>
            <a:r>
              <a:rPr lang="en-US" sz="4000" b="1" dirty="0" smtClean="0">
                <a:solidFill>
                  <a:srgbClr val="4D77B8"/>
                </a:solidFill>
              </a:rPr>
              <a:t>Observing the Micro Level: </a:t>
            </a:r>
            <a:br>
              <a:rPr lang="en-US" sz="4000" b="1" dirty="0" smtClean="0">
                <a:solidFill>
                  <a:srgbClr val="4D77B8"/>
                </a:solidFill>
              </a:rPr>
            </a:br>
            <a:r>
              <a:rPr lang="en-US" sz="4000" b="1" dirty="0" smtClean="0">
                <a:solidFill>
                  <a:srgbClr val="4D77B8"/>
                </a:solidFill>
              </a:rPr>
              <a:t>“Why are the fish dying?”</a:t>
            </a:r>
            <a:r>
              <a:rPr lang="en-US" sz="3200" b="1" dirty="0" smtClean="0">
                <a:solidFill>
                  <a:srgbClr val="4D77B8"/>
                </a:solidFill>
              </a:rPr>
              <a:t/>
            </a:r>
            <a:br>
              <a:rPr lang="en-US" sz="3200" b="1" dirty="0" smtClean="0">
                <a:solidFill>
                  <a:srgbClr val="4D77B8"/>
                </a:solidFill>
              </a:rPr>
            </a:br>
            <a:endParaRPr lang="en-US" sz="3200" b="1" dirty="0">
              <a:solidFill>
                <a:srgbClr val="4D77B8"/>
              </a:solidFill>
            </a:endParaRPr>
          </a:p>
        </p:txBody>
      </p:sp>
      <p:sp>
        <p:nvSpPr>
          <p:cNvPr id="4" name="Slide Number Placeholder 3"/>
          <p:cNvSpPr>
            <a:spLocks noGrp="1"/>
          </p:cNvSpPr>
          <p:nvPr>
            <p:ph type="sldNum" sz="quarter" idx="12"/>
          </p:nvPr>
        </p:nvSpPr>
        <p:spPr/>
        <p:txBody>
          <a:bodyPr/>
          <a:lstStyle/>
          <a:p>
            <a:fld id="{F4669A7D-3D3A-E74E-BC5E-587B246BDD76}" type="slidenum">
              <a:rPr lang="en-US" smtClean="0"/>
              <a:pPr/>
              <a:t>14</a:t>
            </a:fld>
            <a:endParaRPr lang="en-US"/>
          </a:p>
        </p:txBody>
      </p:sp>
      <p:graphicFrame>
        <p:nvGraphicFramePr>
          <p:cNvPr id="29698" name="Object 2"/>
          <p:cNvGraphicFramePr>
            <a:graphicFrameLocks noChangeAspect="1"/>
          </p:cNvGraphicFramePr>
          <p:nvPr/>
        </p:nvGraphicFramePr>
        <p:xfrm>
          <a:off x="0" y="1839017"/>
          <a:ext cx="9159912" cy="3938762"/>
        </p:xfrm>
        <a:graphic>
          <a:graphicData uri="http://schemas.openxmlformats.org/presentationml/2006/ole">
            <p:oleObj spid="_x0000_s29698" name="Document" r:id="rId4" imgW="5080000" imgH="2184400" progId="Word.Document.8">
              <p:link updateAutomatic="1"/>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4D77B8"/>
                </a:solidFill>
              </a:rPr>
              <a:t>“</a:t>
            </a:r>
            <a:r>
              <a:rPr lang="en-US" sz="4000" b="1" i="1" dirty="0" smtClean="0">
                <a:solidFill>
                  <a:srgbClr val="4D77B8"/>
                </a:solidFill>
              </a:rPr>
              <a:t>What are the red dots?</a:t>
            </a:r>
            <a:r>
              <a:rPr lang="en-US" sz="4000" b="1" dirty="0" smtClean="0">
                <a:solidFill>
                  <a:srgbClr val="4D77B8"/>
                </a:solidFill>
              </a:rPr>
              <a:t>”</a:t>
            </a:r>
            <a:endParaRPr lang="en-US" sz="4000" b="1" dirty="0">
              <a:solidFill>
                <a:srgbClr val="4D77B8"/>
              </a:solidFill>
            </a:endParaRPr>
          </a:p>
        </p:txBody>
      </p:sp>
      <p:sp>
        <p:nvSpPr>
          <p:cNvPr id="3" name="Content Placeholder 2"/>
          <p:cNvSpPr>
            <a:spLocks noGrp="1"/>
          </p:cNvSpPr>
          <p:nvPr>
            <p:ph idx="1"/>
          </p:nvPr>
        </p:nvSpPr>
        <p:spPr/>
        <p:txBody>
          <a:bodyPr>
            <a:normAutofit fontScale="92500" lnSpcReduction="10000"/>
          </a:bodyPr>
          <a:lstStyle/>
          <a:p>
            <a:pPr>
              <a:buNone/>
            </a:pPr>
            <a:r>
              <a:rPr lang="en-US" b="1" dirty="0" smtClean="0"/>
              <a:t>Shruti:</a:t>
            </a:r>
            <a:r>
              <a:rPr lang="en-US" dirty="0" smtClean="0"/>
              <a:t>  What are the red dots?</a:t>
            </a:r>
          </a:p>
          <a:p>
            <a:pPr>
              <a:buNone/>
            </a:pPr>
            <a:r>
              <a:rPr lang="en-US" b="1" dirty="0" smtClean="0"/>
              <a:t>Mary:</a:t>
            </a:r>
            <a:r>
              <a:rPr lang="en-US" dirty="0" smtClean="0"/>
              <a:t>  I don’t see any fish. [</a:t>
            </a:r>
            <a:r>
              <a:rPr lang="en-US" i="1" dirty="0" smtClean="0"/>
              <a:t>Pause = 4 seconds</a:t>
            </a:r>
            <a:r>
              <a:rPr lang="en-US" dirty="0" smtClean="0"/>
              <a:t>] Are the red dots the ammonia?</a:t>
            </a:r>
          </a:p>
          <a:p>
            <a:pPr>
              <a:buNone/>
            </a:pPr>
            <a:r>
              <a:rPr lang="en-US" b="1" dirty="0" smtClean="0"/>
              <a:t>Ms G:  </a:t>
            </a:r>
            <a:r>
              <a:rPr lang="en-US" dirty="0" smtClean="0"/>
              <a:t>Well um why did you say that?</a:t>
            </a:r>
          </a:p>
          <a:p>
            <a:pPr>
              <a:buNone/>
            </a:pPr>
            <a:r>
              <a:rPr lang="en-US" b="1" dirty="0" smtClean="0"/>
              <a:t>Mary: </a:t>
            </a:r>
            <a:r>
              <a:rPr lang="en-US" dirty="0" smtClean="0"/>
              <a:t>Because the ammonia was going up and there was more red dots. </a:t>
            </a:r>
          </a:p>
          <a:p>
            <a:pPr>
              <a:buNone/>
            </a:pPr>
            <a:r>
              <a:rPr lang="en-US" b="1" dirty="0" smtClean="0"/>
              <a:t>Ms G</a:t>
            </a:r>
            <a:r>
              <a:rPr lang="en-US" dirty="0" smtClean="0"/>
              <a:t>:  Did you hear what Mary said? She noticed that as she saw red dots the ammonia level in the graph was going up. (</a:t>
            </a:r>
            <a:r>
              <a:rPr lang="en-US" i="1" dirty="0" smtClean="0"/>
              <a:t>points to graph</a:t>
            </a:r>
            <a:r>
              <a:rPr lang="en-US" dirty="0" smtClean="0"/>
              <a:t>)</a:t>
            </a:r>
          </a:p>
          <a:p>
            <a:endParaRPr lang="en-US" dirty="0"/>
          </a:p>
        </p:txBody>
      </p:sp>
      <p:sp>
        <p:nvSpPr>
          <p:cNvPr id="4" name="Slide Number Placeholder 3"/>
          <p:cNvSpPr>
            <a:spLocks noGrp="1"/>
          </p:cNvSpPr>
          <p:nvPr>
            <p:ph type="sldNum" sz="quarter" idx="12"/>
          </p:nvPr>
        </p:nvSpPr>
        <p:spPr/>
        <p:txBody>
          <a:bodyPr/>
          <a:lstStyle/>
          <a:p>
            <a:fld id="{F4669A7D-3D3A-E74E-BC5E-587B246BDD76}"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4D77B8"/>
                </a:solidFill>
              </a:rPr>
              <a:t>“</a:t>
            </a:r>
            <a:r>
              <a:rPr lang="en-US" sz="4000" b="1" i="1" dirty="0" smtClean="0">
                <a:solidFill>
                  <a:srgbClr val="4D77B8"/>
                </a:solidFill>
              </a:rPr>
              <a:t>Did you figure out what those patches are?</a:t>
            </a:r>
            <a:r>
              <a:rPr lang="en-US" sz="4000" b="1" dirty="0" smtClean="0">
                <a:solidFill>
                  <a:srgbClr val="4D77B8"/>
                </a:solidFill>
              </a:rPr>
              <a:t>”</a:t>
            </a:r>
            <a:endParaRPr lang="en-US" sz="4000" b="1" dirty="0">
              <a:solidFill>
                <a:srgbClr val="4D77B8"/>
              </a:solidFill>
            </a:endParaRPr>
          </a:p>
        </p:txBody>
      </p:sp>
      <p:sp>
        <p:nvSpPr>
          <p:cNvPr id="3" name="Content Placeholder 2"/>
          <p:cNvSpPr>
            <a:spLocks noGrp="1"/>
          </p:cNvSpPr>
          <p:nvPr>
            <p:ph idx="1"/>
          </p:nvPr>
        </p:nvSpPr>
        <p:spPr/>
        <p:txBody>
          <a:bodyPr>
            <a:normAutofit fontScale="85000" lnSpcReduction="20000"/>
          </a:bodyPr>
          <a:lstStyle/>
          <a:p>
            <a:pPr>
              <a:buNone/>
            </a:pPr>
            <a:r>
              <a:rPr lang="en-US" b="1" dirty="0" smtClean="0"/>
              <a:t>Shruti:  </a:t>
            </a:r>
            <a:r>
              <a:rPr lang="en-US" dirty="0" smtClean="0"/>
              <a:t>I have no idea—Maybe they’re the bacteria? </a:t>
            </a:r>
          </a:p>
          <a:p>
            <a:pPr>
              <a:buNone/>
            </a:pPr>
            <a:r>
              <a:rPr lang="en-US" b="1" dirty="0" smtClean="0"/>
              <a:t>Erica:</a:t>
            </a:r>
            <a:r>
              <a:rPr lang="en-US" dirty="0" smtClean="0"/>
              <a:t>	 Blue? Teal?</a:t>
            </a:r>
          </a:p>
          <a:p>
            <a:pPr>
              <a:buNone/>
            </a:pPr>
            <a:r>
              <a:rPr lang="en-US" b="1" dirty="0" smtClean="0"/>
              <a:t>Shruti:</a:t>
            </a:r>
            <a:r>
              <a:rPr lang="en-US" dirty="0" smtClean="0"/>
              <a:t>  Maybe they’re the different types of bacteria?</a:t>
            </a:r>
          </a:p>
          <a:p>
            <a:pPr>
              <a:buNone/>
            </a:pPr>
            <a:r>
              <a:rPr lang="en-US" b="1" dirty="0" smtClean="0"/>
              <a:t>Ms G:</a:t>
            </a:r>
            <a:r>
              <a:rPr lang="en-US" dirty="0" smtClean="0"/>
              <a:t>	 How could you figure that out?</a:t>
            </a:r>
          </a:p>
          <a:p>
            <a:pPr>
              <a:buNone/>
            </a:pPr>
            <a:r>
              <a:rPr lang="en-US" b="1" dirty="0" smtClean="0"/>
              <a:t>Shruti: </a:t>
            </a:r>
            <a:r>
              <a:rPr lang="en-US" dirty="0" smtClean="0"/>
              <a:t>I don’t know. (</a:t>
            </a:r>
            <a:r>
              <a:rPr lang="en-US" i="1" dirty="0" smtClean="0"/>
              <a:t>laughs</a:t>
            </a:r>
            <a:r>
              <a:rPr lang="en-US" dirty="0" smtClean="0"/>
              <a:t>)</a:t>
            </a:r>
          </a:p>
          <a:p>
            <a:pPr>
              <a:buNone/>
            </a:pPr>
            <a:r>
              <a:rPr lang="en-US" b="1" dirty="0" smtClean="0"/>
              <a:t>Ms G:</a:t>
            </a:r>
            <a:r>
              <a:rPr lang="en-US" dirty="0" smtClean="0"/>
              <a:t>	 What if you started again and really looked at </a:t>
            </a:r>
            <a:r>
              <a:rPr lang="en-US" u="sng" dirty="0" smtClean="0"/>
              <a:t>when</a:t>
            </a:r>
            <a:r>
              <a:rPr lang="en-US" dirty="0" smtClean="0"/>
              <a:t> those patches start to appear, the </a:t>
            </a:r>
            <a:r>
              <a:rPr lang="en-US" u="sng" dirty="0" smtClean="0"/>
              <a:t>timing </a:t>
            </a:r>
            <a:r>
              <a:rPr lang="en-US" dirty="0" smtClean="0"/>
              <a:t>of the patches, then look at the other data (</a:t>
            </a:r>
            <a:r>
              <a:rPr lang="en-US" i="1" dirty="0" smtClean="0"/>
              <a:t>points to screen</a:t>
            </a:r>
            <a:r>
              <a:rPr lang="en-US" dirty="0" smtClean="0"/>
              <a:t>). </a:t>
            </a:r>
            <a:r>
              <a:rPr lang="en-US" u="sng" dirty="0" smtClean="0"/>
              <a:t>What’s happening when </a:t>
            </a:r>
            <a:r>
              <a:rPr lang="en-US" dirty="0" smtClean="0"/>
              <a:t>those chemicals start to build? </a:t>
            </a:r>
            <a:r>
              <a:rPr lang="en-US" u="sng" dirty="0" smtClean="0"/>
              <a:t>How does the appearance </a:t>
            </a:r>
            <a:r>
              <a:rPr lang="en-US" dirty="0" smtClean="0"/>
              <a:t>of those patches um </a:t>
            </a:r>
            <a:r>
              <a:rPr lang="en-US" u="sng" dirty="0" smtClean="0"/>
              <a:t>relate</a:t>
            </a:r>
            <a:r>
              <a:rPr lang="en-US" dirty="0" smtClean="0"/>
              <a:t> to the chemicals? </a:t>
            </a:r>
          </a:p>
          <a:p>
            <a:endParaRPr lang="en-US" dirty="0"/>
          </a:p>
        </p:txBody>
      </p:sp>
      <p:sp>
        <p:nvSpPr>
          <p:cNvPr id="4" name="Slide Number Placeholder 3"/>
          <p:cNvSpPr>
            <a:spLocks noGrp="1"/>
          </p:cNvSpPr>
          <p:nvPr>
            <p:ph type="sldNum" sz="quarter" idx="12"/>
          </p:nvPr>
        </p:nvSpPr>
        <p:spPr/>
        <p:txBody>
          <a:bodyPr/>
          <a:lstStyle/>
          <a:p>
            <a:fld id="{F4669A7D-3D3A-E74E-BC5E-587B246BDD76}"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4D77B8"/>
                </a:solidFill>
              </a:rPr>
              <a:t>Final Model of an Aquarium System</a:t>
            </a:r>
            <a:endParaRPr lang="en-US" b="1" dirty="0">
              <a:solidFill>
                <a:srgbClr val="4D77B8"/>
              </a:solidFill>
            </a:endParaRPr>
          </a:p>
        </p:txBody>
      </p:sp>
      <p:sp>
        <p:nvSpPr>
          <p:cNvPr id="4" name="Slide Number Placeholder 3"/>
          <p:cNvSpPr>
            <a:spLocks noGrp="1"/>
          </p:cNvSpPr>
          <p:nvPr>
            <p:ph type="sldNum" sz="quarter" idx="12"/>
          </p:nvPr>
        </p:nvSpPr>
        <p:spPr/>
        <p:txBody>
          <a:bodyPr/>
          <a:lstStyle/>
          <a:p>
            <a:fld id="{F4669A7D-3D3A-E74E-BC5E-587B246BDD76}" type="slidenum">
              <a:rPr lang="en-US" smtClean="0"/>
              <a:pPr/>
              <a:t>17</a:t>
            </a:fld>
            <a:endParaRPr lang="en-US"/>
          </a:p>
        </p:txBody>
      </p:sp>
      <p:pic>
        <p:nvPicPr>
          <p:cNvPr id="5" name="Picture 4" descr="Model_GF_P2_1221_2009"/>
          <p:cNvPicPr/>
          <p:nvPr/>
        </p:nvPicPr>
        <p:blipFill>
          <a:blip r:embed="rId3"/>
          <a:srcRect/>
          <a:stretch>
            <a:fillRect/>
          </a:stretch>
        </p:blipFill>
        <p:spPr bwMode="auto">
          <a:xfrm>
            <a:off x="228600" y="1417638"/>
            <a:ext cx="8686800" cy="4938712"/>
          </a:xfrm>
          <a:prstGeom prst="rect">
            <a:avLst/>
          </a:prstGeom>
          <a:noFill/>
          <a:ln w="9525">
            <a:noFill/>
            <a:miter lim="800000"/>
            <a:headEnd/>
            <a:tailEnd/>
          </a:ln>
        </p:spPr>
      </p:pic>
      <p:cxnSp>
        <p:nvCxnSpPr>
          <p:cNvPr id="16" name="Straight Arrow Connector 15"/>
          <p:cNvCxnSpPr/>
          <p:nvPr/>
        </p:nvCxnSpPr>
        <p:spPr>
          <a:xfrm flipV="1">
            <a:off x="1944899" y="5476479"/>
            <a:ext cx="1607518" cy="124499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smtClean="0">
                <a:solidFill>
                  <a:srgbClr val="4D77B8"/>
                </a:solidFill>
              </a:rPr>
              <a:t>Modeling Connections: “</a:t>
            </a:r>
            <a:r>
              <a:rPr lang="en-US" sz="3600" b="1" i="1" dirty="0" smtClean="0">
                <a:solidFill>
                  <a:srgbClr val="4D77B8"/>
                </a:solidFill>
              </a:rPr>
              <a:t>Ammonia poops?</a:t>
            </a:r>
            <a:r>
              <a:rPr lang="en-US" sz="3600" b="1" dirty="0" smtClean="0">
                <a:solidFill>
                  <a:srgbClr val="4D77B8"/>
                </a:solidFill>
              </a:rPr>
              <a:t>”</a:t>
            </a:r>
            <a:endParaRPr lang="en-US" sz="3600" b="1" dirty="0">
              <a:solidFill>
                <a:srgbClr val="4D77B8"/>
              </a:solidFill>
            </a:endParaRPr>
          </a:p>
        </p:txBody>
      </p:sp>
      <p:sp>
        <p:nvSpPr>
          <p:cNvPr id="3" name="Content Placeholder 2"/>
          <p:cNvSpPr>
            <a:spLocks noGrp="1"/>
          </p:cNvSpPr>
          <p:nvPr>
            <p:ph idx="1"/>
          </p:nvPr>
        </p:nvSpPr>
        <p:spPr/>
        <p:txBody>
          <a:bodyPr/>
          <a:lstStyle/>
          <a:p>
            <a:pPr>
              <a:buNone/>
            </a:pPr>
            <a:r>
              <a:rPr lang="en-US" sz="2800" b="1" dirty="0" smtClean="0"/>
              <a:t>Erica:	</a:t>
            </a:r>
            <a:r>
              <a:rPr lang="en-US" sz="2800" dirty="0" smtClean="0"/>
              <a:t> </a:t>
            </a:r>
            <a:r>
              <a:rPr lang="en-US" sz="2800" dirty="0" err="1" smtClean="0"/>
              <a:t>Pooing</a:t>
            </a:r>
            <a:r>
              <a:rPr lang="en-US" sz="2800" dirty="0" smtClean="0"/>
              <a:t>?</a:t>
            </a:r>
          </a:p>
          <a:p>
            <a:pPr>
              <a:buNone/>
            </a:pPr>
            <a:r>
              <a:rPr lang="en-US" sz="2800" b="1" dirty="0" smtClean="0"/>
              <a:t>Shruti:</a:t>
            </a:r>
            <a:r>
              <a:rPr lang="en-US" sz="2800" dirty="0" smtClean="0"/>
              <a:t>  That’s how they get rid of their waste (</a:t>
            </a:r>
            <a:r>
              <a:rPr lang="en-US" sz="2800" i="1" dirty="0" smtClean="0"/>
              <a:t>laughs</a:t>
            </a:r>
            <a:r>
              <a:rPr lang="en-US" sz="2800" dirty="0" smtClean="0"/>
              <a:t>).</a:t>
            </a:r>
          </a:p>
          <a:p>
            <a:pPr>
              <a:buNone/>
            </a:pPr>
            <a:r>
              <a:rPr lang="en-US" sz="2800" b="1" dirty="0" smtClean="0"/>
              <a:t>Erica:</a:t>
            </a:r>
            <a:r>
              <a:rPr lang="en-US" sz="2800" dirty="0" smtClean="0"/>
              <a:t>	Ammonia poops?</a:t>
            </a:r>
          </a:p>
          <a:p>
            <a:pPr>
              <a:buNone/>
            </a:pPr>
            <a:r>
              <a:rPr lang="en-US" sz="2800" b="1" dirty="0" smtClean="0"/>
              <a:t>Mary:</a:t>
            </a:r>
            <a:r>
              <a:rPr lang="en-US" sz="2800" dirty="0" smtClean="0"/>
              <a:t>	 Ammonia’s in their </a:t>
            </a:r>
            <a:r>
              <a:rPr lang="en-US" sz="2800" dirty="0" err="1" smtClean="0"/>
              <a:t>poo</a:t>
            </a:r>
            <a:r>
              <a:rPr lang="en-US" sz="2800" dirty="0" smtClean="0"/>
              <a:t>.</a:t>
            </a:r>
          </a:p>
          <a:p>
            <a:pPr>
              <a:buNone/>
            </a:pPr>
            <a:r>
              <a:rPr lang="en-US" sz="2800" b="1" dirty="0" smtClean="0"/>
              <a:t>Erica:	 </a:t>
            </a:r>
            <a:r>
              <a:rPr lang="en-US" sz="2800" dirty="0" smtClean="0"/>
              <a:t>Then why does it say </a:t>
            </a:r>
            <a:r>
              <a:rPr lang="en-US" sz="2800" dirty="0" err="1" smtClean="0"/>
              <a:t>pooing</a:t>
            </a:r>
            <a:r>
              <a:rPr lang="en-US" sz="2800" dirty="0" smtClean="0"/>
              <a:t>? That isn’t how.</a:t>
            </a:r>
          </a:p>
          <a:p>
            <a:pPr>
              <a:buNone/>
            </a:pPr>
            <a:endParaRPr lang="en-US" dirty="0"/>
          </a:p>
        </p:txBody>
      </p:sp>
      <p:sp>
        <p:nvSpPr>
          <p:cNvPr id="5" name="Slide Number Placeholder 4"/>
          <p:cNvSpPr>
            <a:spLocks noGrp="1"/>
          </p:cNvSpPr>
          <p:nvPr>
            <p:ph type="sldNum" sz="quarter" idx="12"/>
          </p:nvPr>
        </p:nvSpPr>
        <p:spPr/>
        <p:txBody>
          <a:bodyPr/>
          <a:lstStyle/>
          <a:p>
            <a:fld id="{F4669A7D-3D3A-E74E-BC5E-587B246BDD76}"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4D77B8"/>
                </a:solidFill>
              </a:rPr>
              <a:t>Discussion</a:t>
            </a:r>
            <a:endParaRPr lang="en-US" sz="4000" b="1" dirty="0">
              <a:solidFill>
                <a:srgbClr val="4D77B8"/>
              </a:solidFill>
            </a:endParaRPr>
          </a:p>
        </p:txBody>
      </p:sp>
      <p:sp>
        <p:nvSpPr>
          <p:cNvPr id="3" name="Content Placeholder 2"/>
          <p:cNvSpPr>
            <a:spLocks noGrp="1"/>
          </p:cNvSpPr>
          <p:nvPr>
            <p:ph idx="1"/>
          </p:nvPr>
        </p:nvSpPr>
        <p:spPr/>
        <p:txBody>
          <a:bodyPr>
            <a:normAutofit/>
          </a:bodyPr>
          <a:lstStyle/>
          <a:p>
            <a:r>
              <a:rPr lang="en-US" dirty="0" smtClean="0"/>
              <a:t>Computer &amp; social mediation is synergistic</a:t>
            </a:r>
          </a:p>
          <a:p>
            <a:r>
              <a:rPr lang="en-US" dirty="0" smtClean="0"/>
              <a:t>Centrality of asking questions</a:t>
            </a:r>
          </a:p>
          <a:p>
            <a:r>
              <a:rPr lang="en-US" dirty="0" smtClean="0"/>
              <a:t>Design should facilitate learning in complex inquiry learning environments in ways that enable learners to observe the effects of their actions and to observe multiple dimensions of complex systems. </a:t>
            </a:r>
            <a:endParaRPr lang="en-US" dirty="0"/>
          </a:p>
        </p:txBody>
      </p:sp>
      <p:sp>
        <p:nvSpPr>
          <p:cNvPr id="4" name="Slide Number Placeholder 3"/>
          <p:cNvSpPr>
            <a:spLocks noGrp="1"/>
          </p:cNvSpPr>
          <p:nvPr>
            <p:ph type="sldNum" sz="quarter" idx="12"/>
          </p:nvPr>
        </p:nvSpPr>
        <p:spPr/>
        <p:txBody>
          <a:bodyPr/>
          <a:lstStyle/>
          <a:p>
            <a:fld id="{F4669A7D-3D3A-E74E-BC5E-587B246BDD76}"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smtClean="0">
                <a:solidFill>
                  <a:srgbClr val="4D77B8"/>
                </a:solidFill>
              </a:rPr>
              <a:t>Exploring Observation of Complex Systems</a:t>
            </a:r>
            <a:endParaRPr lang="en-US" sz="3600" b="1" dirty="0">
              <a:solidFill>
                <a:srgbClr val="4D77B8"/>
              </a:solidFill>
            </a:endParaRPr>
          </a:p>
        </p:txBody>
      </p:sp>
      <p:sp>
        <p:nvSpPr>
          <p:cNvPr id="3" name="Content Placeholder 2"/>
          <p:cNvSpPr>
            <a:spLocks noGrp="1"/>
          </p:cNvSpPr>
          <p:nvPr>
            <p:ph idx="1"/>
          </p:nvPr>
        </p:nvSpPr>
        <p:spPr>
          <a:xfrm>
            <a:off x="457200" y="1600200"/>
            <a:ext cx="8229600" cy="4008267"/>
          </a:xfrm>
        </p:spPr>
        <p:txBody>
          <a:bodyPr/>
          <a:lstStyle/>
          <a:p>
            <a:r>
              <a:rPr lang="en-US" sz="2800" dirty="0" smtClean="0"/>
              <a:t>Scientific Observation is a complex practice</a:t>
            </a:r>
          </a:p>
          <a:p>
            <a:pPr lvl="1"/>
            <a:r>
              <a:rPr lang="en-US" sz="2400" dirty="0" smtClean="0"/>
              <a:t>Learning to observe scientifically is rarely the focus of learning research</a:t>
            </a:r>
          </a:p>
          <a:p>
            <a:r>
              <a:rPr lang="en-US" sz="2800" dirty="0" smtClean="0"/>
              <a:t>Learning to observe complex systems is challenging</a:t>
            </a:r>
          </a:p>
          <a:p>
            <a:r>
              <a:rPr lang="en-US" sz="2800" dirty="0" smtClean="0"/>
              <a:t>Computer-supported tools can support inquiry, but may be an insufficient condition for learning </a:t>
            </a:r>
          </a:p>
          <a:p>
            <a:r>
              <a:rPr lang="en-US" sz="2800" dirty="0" smtClean="0"/>
              <a:t>Knowledge is socially constructed</a:t>
            </a:r>
          </a:p>
          <a:p>
            <a:pPr>
              <a:buNone/>
            </a:pPr>
            <a:endParaRPr lang="en-US" dirty="0" smtClean="0"/>
          </a:p>
        </p:txBody>
      </p:sp>
      <p:sp>
        <p:nvSpPr>
          <p:cNvPr id="4" name="Slide Number Placeholder 3"/>
          <p:cNvSpPr>
            <a:spLocks noGrp="1"/>
          </p:cNvSpPr>
          <p:nvPr>
            <p:ph type="sldNum" sz="quarter" idx="12"/>
          </p:nvPr>
        </p:nvSpPr>
        <p:spPr/>
        <p:txBody>
          <a:bodyPr/>
          <a:lstStyle/>
          <a:p>
            <a:fld id="{F4669A7D-3D3A-E74E-BC5E-587B246BDD76}" type="slidenum">
              <a:rPr lang="en-US" smtClean="0"/>
              <a:pPr/>
              <a:t>2</a:t>
            </a:fld>
            <a:endParaRPr lang="en-US"/>
          </a:p>
        </p:txBody>
      </p:sp>
      <p:sp>
        <p:nvSpPr>
          <p:cNvPr id="6" name="TextBox 5"/>
          <p:cNvSpPr txBox="1"/>
          <p:nvPr/>
        </p:nvSpPr>
        <p:spPr>
          <a:xfrm>
            <a:off x="773790" y="5608467"/>
            <a:ext cx="7857786" cy="923330"/>
          </a:xfrm>
          <a:prstGeom prst="rect">
            <a:avLst/>
          </a:prstGeom>
          <a:noFill/>
        </p:spPr>
        <p:txBody>
          <a:bodyPr wrap="square" rtlCol="0">
            <a:spAutoFit/>
          </a:bodyPr>
          <a:lstStyle/>
          <a:p>
            <a:r>
              <a:rPr lang="en-US" dirty="0" smtClean="0"/>
              <a:t> (e.g., Assaraf &amp; Orion, 2005; Chi, DeLeeuw, Chiu, &amp; La Vancher, 1994; Daston, 2008; de Jong &amp; Joolingen, 1998; Eberbach &amp; Crowley, 2009;  Palinscar, 1998; Smith &amp; Reiser, 2005; Tabak, 2004)</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4D77B8"/>
                </a:solidFill>
              </a:rPr>
              <a:t>Research Questions</a:t>
            </a:r>
            <a:endParaRPr lang="en-US" sz="4000" b="1" dirty="0">
              <a:solidFill>
                <a:srgbClr val="4D77B8"/>
              </a:solidFill>
            </a:endParaRPr>
          </a:p>
        </p:txBody>
      </p:sp>
      <p:sp>
        <p:nvSpPr>
          <p:cNvPr id="3" name="Content Placeholder 2"/>
          <p:cNvSpPr>
            <a:spLocks noGrp="1"/>
          </p:cNvSpPr>
          <p:nvPr>
            <p:ph idx="1"/>
          </p:nvPr>
        </p:nvSpPr>
        <p:spPr/>
        <p:txBody>
          <a:bodyPr/>
          <a:lstStyle/>
          <a:p>
            <a:r>
              <a:rPr lang="en-US" sz="2800" dirty="0" smtClean="0"/>
              <a:t>How can computer tools and social mediation support student observations of a complex biological system? </a:t>
            </a:r>
          </a:p>
          <a:p>
            <a:pPr>
              <a:buNone/>
            </a:pPr>
            <a:endParaRPr lang="en-US" dirty="0" smtClean="0"/>
          </a:p>
          <a:p>
            <a:r>
              <a:rPr lang="en-US" sz="2800" dirty="0" smtClean="0"/>
              <a:t>What role do teachers’ questions play in mediating student observation of complex systems?</a:t>
            </a:r>
            <a:endParaRPr lang="en-US" sz="2800" dirty="0"/>
          </a:p>
        </p:txBody>
      </p:sp>
      <p:sp>
        <p:nvSpPr>
          <p:cNvPr id="4" name="Slide Number Placeholder 3"/>
          <p:cNvSpPr>
            <a:spLocks noGrp="1"/>
          </p:cNvSpPr>
          <p:nvPr>
            <p:ph type="sldNum" sz="quarter" idx="12"/>
          </p:nvPr>
        </p:nvSpPr>
        <p:spPr>
          <a:xfrm>
            <a:off x="7010400" y="6173787"/>
            <a:ext cx="2133600" cy="365125"/>
          </a:xfrm>
        </p:spPr>
        <p:txBody>
          <a:bodyPr/>
          <a:lstStyle/>
          <a:p>
            <a:fld id="{F4669A7D-3D3A-E74E-BC5E-587B246BDD76}"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GF_P2_1216_2009.mov">
            <a:hlinkClick r:id="" action="ppaction://media"/>
          </p:cNvPr>
          <p:cNvPicPr/>
          <p:nvPr>
            <p:ph idx="1"/>
            <a:videoFile r:link="rId1"/>
          </p:nvPr>
        </p:nvPicPr>
        <p:blipFill>
          <a:blip r:embed="rId4"/>
          <a:stretch>
            <a:fillRect/>
          </a:stretch>
        </p:blipFill>
        <p:spPr>
          <a:xfrm>
            <a:off x="738309" y="1582738"/>
            <a:ext cx="7931029" cy="4461204"/>
          </a:xfrm>
        </p:spPr>
      </p:pic>
      <p:sp>
        <p:nvSpPr>
          <p:cNvPr id="4" name="Slide Number Placeholder 3"/>
          <p:cNvSpPr>
            <a:spLocks noGrp="1"/>
          </p:cNvSpPr>
          <p:nvPr>
            <p:ph type="sldNum" sz="quarter" idx="12"/>
          </p:nvPr>
        </p:nvSpPr>
        <p:spPr>
          <a:xfrm>
            <a:off x="7010400" y="6816040"/>
            <a:ext cx="2133600" cy="365125"/>
          </a:xfrm>
        </p:spPr>
        <p:txBody>
          <a:bodyPr/>
          <a:lstStyle/>
          <a:p>
            <a:fld id="{F4669A7D-3D3A-E74E-BC5E-587B246BDD76}" type="slidenum">
              <a:rPr lang="en-US" smtClean="0"/>
              <a:pPr/>
              <a:t>4</a:t>
            </a:fld>
            <a:endParaRPr lang="en-US"/>
          </a:p>
        </p:txBody>
      </p:sp>
      <p:sp>
        <p:nvSpPr>
          <p:cNvPr id="6" name="TextBox 5"/>
          <p:cNvSpPr txBox="1"/>
          <p:nvPr/>
        </p:nvSpPr>
        <p:spPr>
          <a:xfrm>
            <a:off x="297688" y="555311"/>
            <a:ext cx="8588315" cy="984885"/>
          </a:xfrm>
          <a:prstGeom prst="rect">
            <a:avLst/>
          </a:prstGeom>
          <a:noFill/>
        </p:spPr>
        <p:txBody>
          <a:bodyPr wrap="square" rtlCol="0">
            <a:spAutoFit/>
          </a:bodyPr>
          <a:lstStyle/>
          <a:p>
            <a:pPr algn="ctr"/>
            <a:r>
              <a:rPr lang="en-US" sz="4000" b="1" dirty="0" smtClean="0">
                <a:solidFill>
                  <a:srgbClr val="4D77B8"/>
                </a:solidFill>
              </a:rPr>
              <a:t>Study Participants</a:t>
            </a:r>
          </a:p>
          <a:p>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4D77B8"/>
                </a:solidFill>
              </a:rPr>
              <a:t>Computer Tools</a:t>
            </a:r>
            <a:endParaRPr lang="en-US" sz="4000" b="1" dirty="0">
              <a:solidFill>
                <a:srgbClr val="4D77B8"/>
              </a:solidFill>
            </a:endParaRPr>
          </a:p>
        </p:txBody>
      </p:sp>
      <p:sp>
        <p:nvSpPr>
          <p:cNvPr id="3" name="Content Placeholder 2"/>
          <p:cNvSpPr>
            <a:spLocks noGrp="1"/>
          </p:cNvSpPr>
          <p:nvPr>
            <p:ph idx="1"/>
          </p:nvPr>
        </p:nvSpPr>
        <p:spPr>
          <a:xfrm>
            <a:off x="457200" y="1600200"/>
            <a:ext cx="8229600" cy="4525963"/>
          </a:xfrm>
        </p:spPr>
        <p:txBody>
          <a:bodyPr/>
          <a:lstStyle/>
          <a:p>
            <a:pPr>
              <a:buClr>
                <a:schemeClr val="tx1"/>
              </a:buClr>
            </a:pPr>
            <a:r>
              <a:rPr lang="en-US" b="1" dirty="0" smtClean="0"/>
              <a:t>RepTools hypermedia</a:t>
            </a:r>
          </a:p>
          <a:p>
            <a:pPr lvl="1">
              <a:buClr>
                <a:schemeClr val="tx1"/>
              </a:buClr>
            </a:pPr>
            <a:r>
              <a:rPr lang="en-US" dirty="0" smtClean="0"/>
              <a:t>Uses function-oriented questions</a:t>
            </a:r>
          </a:p>
          <a:p>
            <a:pPr>
              <a:buClr>
                <a:schemeClr val="tx1"/>
              </a:buClr>
            </a:pPr>
            <a:r>
              <a:rPr lang="en-US" b="1" dirty="0" smtClean="0">
                <a:solidFill>
                  <a:srgbClr val="000000"/>
                </a:solidFill>
              </a:rPr>
              <a:t>NetLogo simulations</a:t>
            </a:r>
          </a:p>
          <a:p>
            <a:pPr lvl="1"/>
            <a:r>
              <a:rPr lang="en-US" i="1" dirty="0" smtClean="0"/>
              <a:t>Fish Spawn</a:t>
            </a:r>
            <a:r>
              <a:rPr lang="en-US" dirty="0" smtClean="0"/>
              <a:t>: observe macro level</a:t>
            </a:r>
          </a:p>
          <a:p>
            <a:pPr lvl="1"/>
            <a:r>
              <a:rPr lang="en-US" i="1" dirty="0" smtClean="0"/>
              <a:t>Nitrification Cycle</a:t>
            </a:r>
            <a:r>
              <a:rPr lang="en-US" dirty="0" smtClean="0"/>
              <a:t>: observe micro level</a:t>
            </a:r>
          </a:p>
          <a:p>
            <a:pPr>
              <a:buClr>
                <a:schemeClr val="tx1"/>
              </a:buClr>
            </a:pPr>
            <a:r>
              <a:rPr lang="en-US" b="1" dirty="0" smtClean="0">
                <a:solidFill>
                  <a:srgbClr val="000000"/>
                </a:solidFill>
              </a:rPr>
              <a:t>Aquarium Construction Tool (ACT)</a:t>
            </a:r>
          </a:p>
          <a:p>
            <a:pPr lvl="1">
              <a:buClr>
                <a:schemeClr val="tx1"/>
              </a:buClr>
            </a:pPr>
            <a:r>
              <a:rPr lang="en-US" dirty="0" smtClean="0"/>
              <a:t>Identify behavioral &amp; functional relationships</a:t>
            </a:r>
          </a:p>
          <a:p>
            <a:pPr lvl="1">
              <a:buClr>
                <a:schemeClr val="tx1"/>
              </a:buClr>
            </a:pPr>
            <a:r>
              <a:rPr lang="en-US" dirty="0" smtClean="0"/>
              <a:t>Create models</a:t>
            </a:r>
          </a:p>
        </p:txBody>
      </p:sp>
      <p:sp>
        <p:nvSpPr>
          <p:cNvPr id="4" name="Slide Number Placeholder 3"/>
          <p:cNvSpPr>
            <a:spLocks noGrp="1"/>
          </p:cNvSpPr>
          <p:nvPr>
            <p:ph type="sldNum" sz="quarter" idx="12"/>
          </p:nvPr>
        </p:nvSpPr>
        <p:spPr/>
        <p:txBody>
          <a:bodyPr/>
          <a:lstStyle/>
          <a:p>
            <a:fld id="{F4669A7D-3D3A-E74E-BC5E-587B246BDD76}" type="slidenum">
              <a:rPr lang="en-US" smtClean="0"/>
              <a:pPr/>
              <a:t>5</a:t>
            </a:fld>
            <a:endParaRPr lang="en-US"/>
          </a:p>
        </p:txBody>
      </p:sp>
      <p:sp>
        <p:nvSpPr>
          <p:cNvPr id="5" name="TextBox 4"/>
          <p:cNvSpPr txBox="1"/>
          <p:nvPr/>
        </p:nvSpPr>
        <p:spPr>
          <a:xfrm>
            <a:off x="884238" y="6126163"/>
            <a:ext cx="7325574" cy="369332"/>
          </a:xfrm>
          <a:prstGeom prst="rect">
            <a:avLst/>
          </a:prstGeom>
          <a:noFill/>
        </p:spPr>
        <p:txBody>
          <a:bodyPr wrap="square" rtlCol="0">
            <a:spAutoFit/>
          </a:bodyPr>
          <a:lstStyle/>
          <a:p>
            <a:r>
              <a:rPr lang="en-US" dirty="0" smtClean="0"/>
              <a:t>(e.g., Liu &amp; Hmelo-Silver, 2009; Wilensky &amp; Reisman, 2006)</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4D77B8"/>
                </a:solidFill>
              </a:rPr>
              <a:t>Data &amp; Analysis</a:t>
            </a:r>
            <a:endParaRPr lang="en-US" sz="4000" b="1" dirty="0">
              <a:solidFill>
                <a:srgbClr val="4D77B8"/>
              </a:solidFill>
            </a:endParaRPr>
          </a:p>
        </p:txBody>
      </p:sp>
      <p:sp>
        <p:nvSpPr>
          <p:cNvPr id="3" name="Content Placeholder 2"/>
          <p:cNvSpPr>
            <a:spLocks noGrp="1"/>
          </p:cNvSpPr>
          <p:nvPr>
            <p:ph idx="1"/>
          </p:nvPr>
        </p:nvSpPr>
        <p:spPr/>
        <p:txBody>
          <a:bodyPr>
            <a:normAutofit/>
          </a:bodyPr>
          <a:lstStyle/>
          <a:p>
            <a:r>
              <a:rPr lang="en-US" sz="2800" b="1" dirty="0" smtClean="0">
                <a:solidFill>
                  <a:srgbClr val="4D77B8"/>
                </a:solidFill>
              </a:rPr>
              <a:t>Data Sources</a:t>
            </a:r>
          </a:p>
          <a:p>
            <a:pPr lvl="1"/>
            <a:r>
              <a:rPr lang="en-US" dirty="0" smtClean="0"/>
              <a:t>Videos of students &amp; teacher using computer tools</a:t>
            </a:r>
          </a:p>
          <a:p>
            <a:pPr lvl="1"/>
            <a:r>
              <a:rPr lang="en-US" dirty="0" smtClean="0"/>
              <a:t>Researcher field notes</a:t>
            </a:r>
          </a:p>
          <a:p>
            <a:pPr lvl="1"/>
            <a:r>
              <a:rPr lang="en-US" dirty="0" smtClean="0"/>
              <a:t>Student generated models and worksheets</a:t>
            </a:r>
          </a:p>
          <a:p>
            <a:r>
              <a:rPr lang="en-US" sz="2800" b="1" dirty="0" smtClean="0">
                <a:solidFill>
                  <a:srgbClr val="4D77B8"/>
                </a:solidFill>
              </a:rPr>
              <a:t>Analysis</a:t>
            </a:r>
          </a:p>
          <a:p>
            <a:pPr lvl="1"/>
            <a:r>
              <a:rPr lang="en-US" dirty="0" smtClean="0"/>
              <a:t>Iterative deductive approach</a:t>
            </a:r>
          </a:p>
          <a:p>
            <a:pPr lvl="1"/>
            <a:r>
              <a:rPr lang="en-US" dirty="0" smtClean="0"/>
              <a:t>Analyze discourse with a focus on questions</a:t>
            </a:r>
          </a:p>
          <a:p>
            <a:endParaRPr lang="en-US" dirty="0"/>
          </a:p>
        </p:txBody>
      </p:sp>
      <p:sp>
        <p:nvSpPr>
          <p:cNvPr id="4" name="Slide Number Placeholder 3"/>
          <p:cNvSpPr>
            <a:spLocks noGrp="1"/>
          </p:cNvSpPr>
          <p:nvPr>
            <p:ph type="sldNum" sz="quarter" idx="12"/>
          </p:nvPr>
        </p:nvSpPr>
        <p:spPr/>
        <p:txBody>
          <a:bodyPr/>
          <a:lstStyle/>
          <a:p>
            <a:fld id="{F4669A7D-3D3A-E74E-BC5E-587B246BDD76}" type="slidenum">
              <a:rPr lang="en-US" smtClean="0"/>
              <a:pPr/>
              <a:t>6</a:t>
            </a:fld>
            <a:endParaRPr lang="en-US"/>
          </a:p>
        </p:txBody>
      </p:sp>
      <p:sp>
        <p:nvSpPr>
          <p:cNvPr id="5" name="TextBox 4"/>
          <p:cNvSpPr txBox="1"/>
          <p:nvPr/>
        </p:nvSpPr>
        <p:spPr>
          <a:xfrm>
            <a:off x="884238" y="5744394"/>
            <a:ext cx="7418004" cy="646331"/>
          </a:xfrm>
          <a:prstGeom prst="rect">
            <a:avLst/>
          </a:prstGeom>
          <a:noFill/>
        </p:spPr>
        <p:txBody>
          <a:bodyPr wrap="square" rtlCol="0">
            <a:spAutoFit/>
          </a:bodyPr>
          <a:lstStyle/>
          <a:p>
            <a:r>
              <a:rPr lang="en-US" dirty="0" smtClean="0"/>
              <a:t>(e.g., Abrams, Southerland, &amp; Cummins, 2001; Derry et al, 2010; Powell, Francisco, &amp; Maher, 2003)</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84"/>
            <a:ext cx="8229600" cy="1143000"/>
          </a:xfrm>
        </p:spPr>
        <p:txBody>
          <a:bodyPr>
            <a:normAutofit fontScale="90000"/>
          </a:bodyPr>
          <a:lstStyle/>
          <a:p>
            <a:r>
              <a:rPr lang="en-US" sz="3200" b="1" dirty="0" smtClean="0"/>
              <a:t/>
            </a:r>
            <a:br>
              <a:rPr lang="en-US" sz="3200" b="1" dirty="0" smtClean="0"/>
            </a:br>
            <a:r>
              <a:rPr lang="en-US" sz="4000" b="1" dirty="0" smtClean="0">
                <a:solidFill>
                  <a:srgbClr val="4D77B8"/>
                </a:solidFill>
              </a:rPr>
              <a:t>Fish Spawn: Observing the Macro Level </a:t>
            </a:r>
            <a:endParaRPr lang="en-US" sz="4000" b="1" dirty="0">
              <a:solidFill>
                <a:srgbClr val="4D77B8"/>
              </a:solidFill>
            </a:endParaRPr>
          </a:p>
        </p:txBody>
      </p:sp>
      <p:graphicFrame>
        <p:nvGraphicFramePr>
          <p:cNvPr id="22530" name="Object 2"/>
          <p:cNvGraphicFramePr>
            <a:graphicFrameLocks noChangeAspect="1"/>
          </p:cNvGraphicFramePr>
          <p:nvPr/>
        </p:nvGraphicFramePr>
        <p:xfrm>
          <a:off x="198983" y="1839016"/>
          <a:ext cx="8945017" cy="4133521"/>
        </p:xfrm>
        <a:graphic>
          <a:graphicData uri="http://schemas.openxmlformats.org/presentationml/2006/ole">
            <p:oleObj spid="_x0000_s22530" name="Document" r:id="rId4" imgW="5194300" imgH="2400300" progId="Word.Document.8">
              <p:link updateAutomatic="1"/>
            </p:oleObj>
          </a:graphicData>
        </a:graphic>
      </p:graphicFrame>
      <p:sp>
        <p:nvSpPr>
          <p:cNvPr id="4" name="Slide Number Placeholder 3"/>
          <p:cNvSpPr>
            <a:spLocks noGrp="1"/>
          </p:cNvSpPr>
          <p:nvPr>
            <p:ph type="sldNum" sz="quarter" idx="12"/>
          </p:nvPr>
        </p:nvSpPr>
        <p:spPr/>
        <p:txBody>
          <a:bodyPr/>
          <a:lstStyle/>
          <a:p>
            <a:fld id="{F4669A7D-3D3A-E74E-BC5E-587B246BDD76}"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4D77B8"/>
                </a:solidFill>
              </a:rPr>
              <a:t>“</a:t>
            </a:r>
            <a:r>
              <a:rPr lang="en-US" sz="4000" b="1" dirty="0" smtClean="0">
                <a:solidFill>
                  <a:srgbClr val="4D77B8"/>
                </a:solidFill>
              </a:rPr>
              <a:t>What are all those yellow things?”</a:t>
            </a:r>
            <a:endParaRPr lang="en-US" sz="4000" b="1" dirty="0">
              <a:solidFill>
                <a:srgbClr val="4D77B8"/>
              </a:solidFill>
            </a:endParaRPr>
          </a:p>
        </p:txBody>
      </p:sp>
      <p:sp>
        <p:nvSpPr>
          <p:cNvPr id="3" name="Content Placeholder 2"/>
          <p:cNvSpPr>
            <a:spLocks noGrp="1"/>
          </p:cNvSpPr>
          <p:nvPr>
            <p:ph idx="1"/>
          </p:nvPr>
        </p:nvSpPr>
        <p:spPr/>
        <p:txBody>
          <a:bodyPr>
            <a:normAutofit fontScale="92500" lnSpcReduction="10000"/>
          </a:bodyPr>
          <a:lstStyle/>
          <a:p>
            <a:pPr>
              <a:buNone/>
            </a:pPr>
            <a:r>
              <a:rPr lang="en-US" sz="3027" b="1" dirty="0" smtClean="0"/>
              <a:t>Shruti: </a:t>
            </a:r>
            <a:r>
              <a:rPr lang="en-US" sz="3027" dirty="0" smtClean="0"/>
              <a:t>They (</a:t>
            </a:r>
            <a:r>
              <a:rPr lang="en-US" sz="3027" i="1" dirty="0" smtClean="0"/>
              <a:t>fish</a:t>
            </a:r>
            <a:r>
              <a:rPr lang="en-US" sz="3027" dirty="0" smtClean="0"/>
              <a:t>) get a lot of food. Is the yellow the food?” </a:t>
            </a:r>
          </a:p>
          <a:p>
            <a:pPr>
              <a:buNone/>
            </a:pPr>
            <a:r>
              <a:rPr lang="en-US" sz="3027" b="1" dirty="0" smtClean="0"/>
              <a:t>Ms G</a:t>
            </a:r>
            <a:r>
              <a:rPr lang="en-US" sz="3027" dirty="0" smtClean="0"/>
              <a:t>: Is what-</a:t>
            </a:r>
          </a:p>
          <a:p>
            <a:pPr>
              <a:buNone/>
            </a:pPr>
            <a:r>
              <a:rPr lang="en-US" sz="3027" b="1" dirty="0" smtClean="0"/>
              <a:t>Shruti:  </a:t>
            </a:r>
            <a:r>
              <a:rPr lang="en-US" sz="3027" dirty="0" smtClean="0"/>
              <a:t>/ /yellow the food?</a:t>
            </a:r>
          </a:p>
          <a:p>
            <a:pPr>
              <a:buNone/>
            </a:pPr>
            <a:r>
              <a:rPr lang="en-US" sz="3027" b="1" dirty="0" smtClean="0"/>
              <a:t>Erica:</a:t>
            </a:r>
            <a:r>
              <a:rPr lang="en-US" sz="3027" dirty="0" smtClean="0"/>
              <a:t>	 Is the yellow the eggs?</a:t>
            </a:r>
          </a:p>
          <a:p>
            <a:pPr>
              <a:buNone/>
            </a:pPr>
            <a:r>
              <a:rPr lang="en-US" sz="3027" b="1" dirty="0" smtClean="0"/>
              <a:t>Ms G:  </a:t>
            </a:r>
            <a:r>
              <a:rPr lang="en-US" sz="3027" dirty="0" smtClean="0"/>
              <a:t>No.</a:t>
            </a:r>
          </a:p>
          <a:p>
            <a:pPr>
              <a:buNone/>
            </a:pPr>
            <a:r>
              <a:rPr lang="en-US" sz="3027" b="1" dirty="0" smtClean="0"/>
              <a:t>Shruti:  </a:t>
            </a:r>
            <a:r>
              <a:rPr lang="en-US" sz="3027" dirty="0" smtClean="0"/>
              <a:t>Is it the food?</a:t>
            </a:r>
          </a:p>
          <a:p>
            <a:pPr>
              <a:buNone/>
            </a:pPr>
            <a:r>
              <a:rPr lang="en-US" sz="3027" b="1" dirty="0" smtClean="0"/>
              <a:t>Ms G</a:t>
            </a:r>
            <a:r>
              <a:rPr lang="en-US" sz="3027" dirty="0" smtClean="0"/>
              <a:t>:  No.   </a:t>
            </a:r>
          </a:p>
          <a:p>
            <a:pPr>
              <a:buNone/>
            </a:pPr>
            <a:r>
              <a:rPr lang="en-US" sz="3027" b="1" dirty="0" smtClean="0"/>
              <a:t>Mary:  </a:t>
            </a:r>
            <a:r>
              <a:rPr lang="en-US" sz="3027" dirty="0" smtClean="0"/>
              <a:t>Then what is it? The algae?</a:t>
            </a:r>
          </a:p>
          <a:p>
            <a:endParaRPr lang="en-US" dirty="0"/>
          </a:p>
        </p:txBody>
      </p:sp>
      <p:sp>
        <p:nvSpPr>
          <p:cNvPr id="4" name="Slide Number Placeholder 3"/>
          <p:cNvSpPr>
            <a:spLocks noGrp="1"/>
          </p:cNvSpPr>
          <p:nvPr>
            <p:ph type="sldNum" sz="quarter" idx="12"/>
          </p:nvPr>
        </p:nvSpPr>
        <p:spPr/>
        <p:txBody>
          <a:bodyPr/>
          <a:lstStyle/>
          <a:p>
            <a:fld id="{F4669A7D-3D3A-E74E-BC5E-587B246BDD76}"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4D77B8"/>
                </a:solidFill>
              </a:rPr>
              <a:t>“Why are the fish dying?”</a:t>
            </a:r>
            <a:endParaRPr lang="en-US" sz="4000" b="1" dirty="0">
              <a:solidFill>
                <a:srgbClr val="4D77B8"/>
              </a:solidFill>
            </a:endParaRPr>
          </a:p>
        </p:txBody>
      </p:sp>
      <p:sp>
        <p:nvSpPr>
          <p:cNvPr id="3" name="Content Placeholder 2"/>
          <p:cNvSpPr>
            <a:spLocks noGrp="1"/>
          </p:cNvSpPr>
          <p:nvPr>
            <p:ph idx="1"/>
          </p:nvPr>
        </p:nvSpPr>
        <p:spPr/>
        <p:txBody>
          <a:bodyPr>
            <a:normAutofit fontScale="77500" lnSpcReduction="20000"/>
          </a:bodyPr>
          <a:lstStyle/>
          <a:p>
            <a:pPr>
              <a:buNone/>
            </a:pPr>
            <a:r>
              <a:rPr lang="en-US" b="1" dirty="0" smtClean="0"/>
              <a:t>Shruti:</a:t>
            </a:r>
            <a:r>
              <a:rPr lang="en-US" dirty="0" smtClean="0"/>
              <a:t>	 The number (</a:t>
            </a:r>
            <a:r>
              <a:rPr lang="en-US" i="1" dirty="0" smtClean="0"/>
              <a:t>of fish</a:t>
            </a:r>
            <a:r>
              <a:rPr lang="en-US" dirty="0" smtClean="0"/>
              <a:t>) eaten keeps going up!</a:t>
            </a:r>
          </a:p>
          <a:p>
            <a:pPr>
              <a:buNone/>
            </a:pPr>
            <a:r>
              <a:rPr lang="en-US" b="1" dirty="0" smtClean="0"/>
              <a:t>Erica:</a:t>
            </a:r>
            <a:r>
              <a:rPr lang="en-US" dirty="0" smtClean="0"/>
              <a:t>	Now the total fish is 76.</a:t>
            </a:r>
          </a:p>
          <a:p>
            <a:pPr>
              <a:buNone/>
            </a:pPr>
            <a:r>
              <a:rPr lang="en-US" b="1" dirty="0" smtClean="0"/>
              <a:t>Shruti:</a:t>
            </a:r>
            <a:r>
              <a:rPr lang="en-US" dirty="0" smtClean="0"/>
              <a:t>	 </a:t>
            </a:r>
            <a:r>
              <a:rPr lang="en-US" dirty="0" smtClean="0">
                <a:solidFill>
                  <a:srgbClr val="4D77B8"/>
                </a:solidFill>
              </a:rPr>
              <a:t>Who’s eating the other fish?</a:t>
            </a:r>
          </a:p>
          <a:p>
            <a:pPr>
              <a:buNone/>
            </a:pPr>
            <a:r>
              <a:rPr lang="en-US" b="1" dirty="0" smtClean="0"/>
              <a:t>Erica:</a:t>
            </a:r>
            <a:r>
              <a:rPr lang="en-US" dirty="0" smtClean="0"/>
              <a:t>	92! Oh! We just got more. 112!</a:t>
            </a:r>
          </a:p>
          <a:p>
            <a:pPr>
              <a:buNone/>
            </a:pPr>
            <a:r>
              <a:rPr lang="en-US" b="1" dirty="0" smtClean="0"/>
              <a:t>Shruti:</a:t>
            </a:r>
            <a:r>
              <a:rPr lang="en-US" dirty="0" smtClean="0"/>
              <a:t>	 </a:t>
            </a:r>
            <a:r>
              <a:rPr lang="en-US" dirty="0" smtClean="0">
                <a:solidFill>
                  <a:srgbClr val="4D77B8"/>
                </a:solidFill>
              </a:rPr>
              <a:t>Why are so many fish getting eaten</a:t>
            </a:r>
            <a:r>
              <a:rPr lang="en-US" dirty="0" smtClean="0"/>
              <a:t>? It says poor water deaths.</a:t>
            </a:r>
          </a:p>
          <a:p>
            <a:pPr>
              <a:buNone/>
            </a:pPr>
            <a:r>
              <a:rPr lang="en-US" b="1" dirty="0" smtClean="0"/>
              <a:t>Erica:</a:t>
            </a:r>
            <a:r>
              <a:rPr lang="en-US" dirty="0" smtClean="0"/>
              <a:t>	132!</a:t>
            </a:r>
          </a:p>
          <a:p>
            <a:pPr>
              <a:buNone/>
            </a:pPr>
            <a:r>
              <a:rPr lang="en-US" b="1" dirty="0" smtClean="0"/>
              <a:t>Shruti:</a:t>
            </a:r>
            <a:r>
              <a:rPr lang="en-US" dirty="0" smtClean="0"/>
              <a:t>	 All the fish are dying from poor water too. </a:t>
            </a:r>
          </a:p>
          <a:p>
            <a:pPr>
              <a:buNone/>
            </a:pPr>
            <a:r>
              <a:rPr lang="en-US" b="1" dirty="0" smtClean="0"/>
              <a:t>Mary:	</a:t>
            </a:r>
            <a:r>
              <a:rPr lang="en-US" dirty="0" smtClean="0"/>
              <a:t>Poor water? We have good water! We changed it like a million times!</a:t>
            </a:r>
          </a:p>
          <a:p>
            <a:pPr>
              <a:buNone/>
            </a:pPr>
            <a:r>
              <a:rPr lang="en-US" b="1" dirty="0" smtClean="0"/>
              <a:t>Shruti</a:t>
            </a:r>
            <a:r>
              <a:rPr lang="en-US" dirty="0" smtClean="0"/>
              <a:t>:	 No, I made the water quality 100—1,000% (</a:t>
            </a:r>
            <a:r>
              <a:rPr lang="en-US" i="1" dirty="0" smtClean="0"/>
              <a:t>refers to water flow</a:t>
            </a:r>
            <a:r>
              <a:rPr lang="en-US" dirty="0" smtClean="0"/>
              <a:t>)</a:t>
            </a:r>
          </a:p>
          <a:p>
            <a:endParaRPr lang="en-US" dirty="0"/>
          </a:p>
        </p:txBody>
      </p:sp>
      <p:sp>
        <p:nvSpPr>
          <p:cNvPr id="4" name="Slide Number Placeholder 3"/>
          <p:cNvSpPr>
            <a:spLocks noGrp="1"/>
          </p:cNvSpPr>
          <p:nvPr>
            <p:ph type="sldNum" sz="quarter" idx="12"/>
          </p:nvPr>
        </p:nvSpPr>
        <p:spPr/>
        <p:txBody>
          <a:bodyPr/>
          <a:lstStyle/>
          <a:p>
            <a:fld id="{F4669A7D-3D3A-E74E-BC5E-587B246BDD76}"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1297</TotalTime>
  <Words>2059</Words>
  <Application>Microsoft Macintosh PowerPoint</Application>
  <PresentationFormat>On-screen Show (4:3)</PresentationFormat>
  <Paragraphs>202</Paragraphs>
  <Slides>19</Slides>
  <Notes>19</Notes>
  <HiddenSlides>0</HiddenSlides>
  <MMClips>1</MMClips>
  <ScaleCrop>false</ScaleCrop>
  <HeadingPairs>
    <vt:vector size="6" baseType="variant">
      <vt:variant>
        <vt:lpstr>Design Template</vt:lpstr>
      </vt:variant>
      <vt:variant>
        <vt:i4>1</vt:i4>
      </vt:variant>
      <vt:variant>
        <vt:lpstr>Links</vt:lpstr>
      </vt:variant>
      <vt:variant>
        <vt:i4>2</vt:i4>
      </vt:variant>
      <vt:variant>
        <vt:lpstr>Slide Titles</vt:lpstr>
      </vt:variant>
      <vt:variant>
        <vt:i4>19</vt:i4>
      </vt:variant>
    </vt:vector>
  </HeadingPairs>
  <TitlesOfParts>
    <vt:vector size="22" baseType="lpstr">
      <vt:lpstr>Office Theme</vt:lpstr>
      <vt:lpstr>Macintosh HD:Users:eberbach@ad-gse.rutgers.edu:Desktop:Papers In Progress:CBLIS Paper:Final Submission:C34 Eberbach_rev_0430.doc!OLE_LINK1</vt:lpstr>
      <vt:lpstr>Macintosh HD:Users:eberbach@ad-gse.rutgers.edu:Desktop:Papers In Progress:CBLIS Paper:Final Submission:C34 Eberbach_rev_0430.doc!OLE_LINK2</vt:lpstr>
      <vt:lpstr>Observing the Seen and the Unseen: Computer &amp; Social Mediation of a Complex Biological System</vt:lpstr>
      <vt:lpstr>Exploring Observation of Complex Systems</vt:lpstr>
      <vt:lpstr>Research Questions</vt:lpstr>
      <vt:lpstr>Slide 4</vt:lpstr>
      <vt:lpstr>Computer Tools</vt:lpstr>
      <vt:lpstr>Data &amp; Analysis</vt:lpstr>
      <vt:lpstr> Fish Spawn: Observing the Macro Level </vt:lpstr>
      <vt:lpstr>“What are all those yellow things?”</vt:lpstr>
      <vt:lpstr>“Why are the fish dying?”</vt:lpstr>
      <vt:lpstr>“Why is the water so disgusting?”</vt:lpstr>
      <vt:lpstr>Starve the Fish!</vt:lpstr>
      <vt:lpstr>Eureka!</vt:lpstr>
      <vt:lpstr>Fish Spawn Summary</vt:lpstr>
      <vt:lpstr> Observing the Micro Level:  “Why are the fish dying?” </vt:lpstr>
      <vt:lpstr>“What are the red dots?”</vt:lpstr>
      <vt:lpstr>“Did you figure out what those patches are?”</vt:lpstr>
      <vt:lpstr>Final Model of an Aquarium System</vt:lpstr>
      <vt:lpstr>Modeling Connections: “Ammonia poops?”</vt:lpstr>
      <vt:lpstr>Discussion</vt:lpstr>
    </vt:vector>
  </TitlesOfParts>
  <Company>Rutgers, The State University of New Jersey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Observing the Seen and the Unseen: Computer &amp; Social Mediation of a Complex Biological System</dc:title>
  <dc:creator>Catherine Eberbach</dc:creator>
  <cp:lastModifiedBy>Catherine Eberbach</cp:lastModifiedBy>
  <cp:revision>34</cp:revision>
  <dcterms:created xsi:type="dcterms:W3CDTF">2010-08-02T21:03:36Z</dcterms:created>
  <dcterms:modified xsi:type="dcterms:W3CDTF">2010-08-02T21:04:42Z</dcterms:modified>
</cp:coreProperties>
</file>